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tags" Target="../tags/tag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1" Type="http://schemas.openxmlformats.org/officeDocument/2006/relationships/tags" Target="../tags/tag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blokad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64160"/>
            <a:ext cx="9144000" cy="1347470"/>
          </a:xfrm>
        </p:spPr>
        <p:txBody>
          <a:bodyPr>
            <a:normAutofit fontScale="90000"/>
          </a:bodyPr>
          <a:lstStyle/>
          <a:p>
            <a:r>
              <a:rPr lang="ru-RU" altLang="en-US"/>
              <a:t>Ленинград. Блокада. Подвиг</a:t>
            </a:r>
            <a:endParaRPr lang="ru-RU" alt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5293995"/>
            <a:ext cx="10013950" cy="1271270"/>
          </a:xfrm>
        </p:spPr>
        <p:txBody>
          <a:bodyPr/>
          <a:lstStyle/>
          <a:p>
            <a:r>
              <a:rPr lang="ru-RU" altLang="en-US" sz="1800"/>
              <a:t>Подготовила библиотекарь муниципального Казенного общеобразовательного учреждения «Вишневская средняя общеобразовательная школа» Беловского района Курской области</a:t>
            </a:r>
            <a:endParaRPr lang="ru-RU" altLang="en-US" sz="1800"/>
          </a:p>
          <a:p>
            <a:r>
              <a:rPr lang="ru-RU" altLang="en-US" sz="1800"/>
              <a:t>Бабичева Лариса Сергеевна</a:t>
            </a:r>
            <a:endParaRPr lang="ru-RU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1800" b="1"/>
              <a:t>Байков</a:t>
            </a:r>
            <a:r>
              <a:rPr lang="en-US" altLang="ru-RU" sz="1800" b="1"/>
              <a:t> </a:t>
            </a:r>
            <a:r>
              <a:rPr lang="en-US" altLang="en-US" sz="1800" b="1"/>
              <a:t>В</a:t>
            </a:r>
            <a:r>
              <a:rPr lang="en-US" altLang="ru-RU" sz="1800" b="1"/>
              <a:t>. </a:t>
            </a:r>
            <a:r>
              <a:rPr lang="en-US" altLang="en-US" sz="1800" b="1"/>
              <a:t>А</a:t>
            </a:r>
            <a:r>
              <a:rPr lang="en-US" altLang="ru-RU" sz="1800" b="1"/>
              <a:t>. </a:t>
            </a:r>
            <a:r>
              <a:rPr lang="en-US" altLang="en-US" sz="1800" b="1"/>
              <a:t>Память</a:t>
            </a:r>
            <a:r>
              <a:rPr lang="en-US" altLang="ru-RU" sz="1800" b="1"/>
              <a:t> </a:t>
            </a:r>
            <a:r>
              <a:rPr lang="en-US" altLang="en-US" sz="1800" b="1"/>
              <a:t>блокадного</a:t>
            </a:r>
            <a:r>
              <a:rPr lang="en-US" altLang="ru-RU" sz="1800" b="1"/>
              <a:t> </a:t>
            </a:r>
            <a:r>
              <a:rPr lang="en-US" altLang="en-US" sz="1800" b="1"/>
              <a:t>подростка</a:t>
            </a:r>
            <a:r>
              <a:rPr lang="en-US" altLang="ru-RU" sz="1800" b="1"/>
              <a:t> / </a:t>
            </a:r>
            <a:r>
              <a:rPr lang="en-US" altLang="en-US" sz="1800" b="1"/>
              <a:t>Байков</a:t>
            </a:r>
            <a:r>
              <a:rPr lang="en-US" altLang="ru-RU" sz="1800" b="1"/>
              <a:t> </a:t>
            </a:r>
            <a:r>
              <a:rPr lang="en-US" altLang="en-US" sz="1800" b="1"/>
              <a:t>В</a:t>
            </a:r>
            <a:r>
              <a:rPr lang="en-US" altLang="ru-RU" sz="1800" b="1"/>
              <a:t>.</a:t>
            </a:r>
            <a:r>
              <a:rPr lang="en-US" altLang="en-US" sz="1800" b="1"/>
              <a:t>А</a:t>
            </a:r>
            <a:r>
              <a:rPr lang="en-US" altLang="ru-RU" sz="1800" b="1"/>
              <a:t>.. - </a:t>
            </a:r>
            <a:r>
              <a:rPr lang="en-US" altLang="en-US" sz="1800" b="1"/>
              <a:t>Ленинград</a:t>
            </a:r>
            <a:r>
              <a:rPr lang="en-US" altLang="ru-RU" sz="1800" b="1"/>
              <a:t> : </a:t>
            </a:r>
            <a:r>
              <a:rPr lang="en-US" altLang="en-US" sz="1800" b="1"/>
              <a:t>Лениздат</a:t>
            </a:r>
            <a:r>
              <a:rPr lang="en-US" altLang="ru-RU" sz="1800" b="1"/>
              <a:t>, 1989. - 133 </a:t>
            </a:r>
            <a:r>
              <a:rPr lang="en-US" altLang="en-US" sz="1800" b="1"/>
              <a:t>с</a:t>
            </a:r>
            <a:r>
              <a:rPr lang="en-US" altLang="ru-RU"/>
              <a:t>.</a:t>
            </a:r>
            <a:endParaRPr lang="en-US" altLang="ru-RU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1174750"/>
          <a:ext cx="10972800" cy="4831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4110"/>
                <a:gridCol w="7298690"/>
              </a:tblGrid>
              <a:tr h="4831715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Автору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этой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книги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было</a:t>
                      </a:r>
                      <a:r>
                        <a:rPr lang="en-US" altLang="ru-RU"/>
                        <a:t> 16 </a:t>
                      </a:r>
                      <a:r>
                        <a:rPr lang="en-US" altLang="en-US"/>
                        <a:t>лет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когда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началась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Великая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Отечественная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война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своих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воспоминаниях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он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рассказывает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первом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самом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тяжелом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годе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Ленинграда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голоде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бомбежках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артобстрелах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мужестве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стойкости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ленинградцев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Обо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всём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этом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только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книге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Память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подростка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4" descr="2024_01_27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65" y="1175385"/>
            <a:ext cx="3083560" cy="36271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2308225"/>
          </a:xfrm>
        </p:spPr>
        <p:txBody>
          <a:bodyPr/>
          <a:p>
            <a:pPr algn="ctr"/>
            <a:r>
              <a:rPr lang="en-US" altLang="en-US" sz="1800" b="1"/>
              <a:t>Белозеров</a:t>
            </a:r>
            <a:r>
              <a:rPr lang="en-US" altLang="ru-RU" sz="1800" b="1"/>
              <a:t> </a:t>
            </a:r>
            <a:r>
              <a:rPr lang="en-US" altLang="en-US" sz="1800" b="1"/>
              <a:t>Б</a:t>
            </a:r>
            <a:r>
              <a:rPr lang="en-US" altLang="ru-RU" sz="1800" b="1"/>
              <a:t>. </a:t>
            </a:r>
            <a:r>
              <a:rPr lang="en-US" altLang="en-US" sz="1800" b="1"/>
              <a:t>П</a:t>
            </a:r>
            <a:r>
              <a:rPr lang="en-US" altLang="ru-RU" sz="1800" b="1"/>
              <a:t>. </a:t>
            </a:r>
            <a:r>
              <a:rPr lang="en-US" altLang="en-US" sz="1800" b="1"/>
              <a:t>Ленинград</a:t>
            </a:r>
            <a:r>
              <a:rPr lang="en-US" altLang="ru-RU" sz="1800" b="1"/>
              <a:t> </a:t>
            </a:r>
            <a:r>
              <a:rPr lang="en-US" altLang="en-US" sz="1800" b="1"/>
              <a:t>сражающийся</a:t>
            </a:r>
            <a:r>
              <a:rPr lang="en-US" altLang="ru-RU" sz="1800" b="1"/>
              <a:t>, 1941-1942 / </a:t>
            </a:r>
            <a:r>
              <a:rPr lang="en-US" altLang="en-US" sz="1800" b="1"/>
              <a:t>Борис</a:t>
            </a:r>
            <a:r>
              <a:rPr lang="en-US" altLang="ru-RU" sz="1800" b="1"/>
              <a:t> </a:t>
            </a:r>
            <a:r>
              <a:rPr lang="en-US" altLang="en-US" sz="1800" b="1"/>
              <a:t>Белозеров</a:t>
            </a:r>
            <a:r>
              <a:rPr lang="en-US" altLang="ru-RU" sz="1800" b="1"/>
              <a:t>. - </a:t>
            </a:r>
            <a:r>
              <a:rPr lang="en-US" altLang="en-US" sz="1800" b="1"/>
              <a:t>Москва</a:t>
            </a:r>
            <a:r>
              <a:rPr lang="en-US" altLang="ru-RU" sz="1800" b="1"/>
              <a:t> : </a:t>
            </a:r>
            <a:r>
              <a:rPr lang="en-US" altLang="en-US" sz="1800" b="1"/>
              <a:t>Эксмо</a:t>
            </a:r>
            <a:r>
              <a:rPr lang="en-US" altLang="ru-RU" sz="1800" b="1"/>
              <a:t> : </a:t>
            </a:r>
            <a:r>
              <a:rPr lang="en-US" altLang="en-US" sz="1800" b="1"/>
              <a:t>Яуза</a:t>
            </a:r>
            <a:r>
              <a:rPr lang="en-US" altLang="ru-RU" sz="1800" b="1"/>
              <a:t>, 2022. - 860, [4] </a:t>
            </a:r>
            <a:r>
              <a:rPr lang="en-US" altLang="en-US" sz="1800" b="1"/>
              <a:t>с</a:t>
            </a:r>
            <a:r>
              <a:rPr lang="en-US" altLang="ru-RU" sz="1800" b="1"/>
              <a:t>.. - (</a:t>
            </a:r>
            <a:r>
              <a:rPr lang="en-US" altLang="en-US" sz="1800" b="1"/>
              <a:t>Блокада</a:t>
            </a:r>
            <a:r>
              <a:rPr lang="en-US" altLang="ru-RU" sz="1800" b="1"/>
              <a:t> </a:t>
            </a:r>
            <a:r>
              <a:rPr lang="en-US" altLang="en-US" sz="1800" b="1"/>
              <a:t>Ленинграда</a:t>
            </a:r>
            <a:r>
              <a:rPr lang="en-US" altLang="ru-RU" sz="1800" b="1"/>
              <a:t>. </a:t>
            </a:r>
            <a:r>
              <a:rPr lang="en-US" altLang="en-US" sz="1800" b="1"/>
              <a:t>Воспоминания</a:t>
            </a:r>
            <a:r>
              <a:rPr lang="en-US" altLang="ru-RU" sz="1800" b="1"/>
              <a:t>)</a:t>
            </a:r>
            <a:br>
              <a:rPr lang="en-US" altLang="ru-RU" sz="1800" b="1"/>
            </a:br>
            <a:r>
              <a:rPr lang="en-US" altLang="en-US" sz="1800" b="1"/>
              <a:t>Белозеров</a:t>
            </a:r>
            <a:r>
              <a:rPr lang="en-US" altLang="ru-RU" sz="1800" b="1"/>
              <a:t> </a:t>
            </a:r>
            <a:r>
              <a:rPr lang="en-US" altLang="en-US" sz="1800" b="1"/>
              <a:t>Б</a:t>
            </a:r>
            <a:r>
              <a:rPr lang="en-US" altLang="ru-RU" sz="1800" b="1"/>
              <a:t>. </a:t>
            </a:r>
            <a:r>
              <a:rPr lang="en-US" altLang="en-US" sz="1800" b="1"/>
              <a:t>П</a:t>
            </a:r>
            <a:r>
              <a:rPr lang="en-US" altLang="ru-RU" sz="1800" b="1"/>
              <a:t>. </a:t>
            </a:r>
            <a:r>
              <a:rPr lang="en-US" altLang="en-US" sz="1800" b="1"/>
              <a:t>Ленинград</a:t>
            </a:r>
            <a:r>
              <a:rPr lang="en-US" altLang="ru-RU" sz="1800" b="1"/>
              <a:t> </a:t>
            </a:r>
            <a:r>
              <a:rPr lang="en-US" altLang="en-US" sz="1800" b="1"/>
              <a:t>сражающийся</a:t>
            </a:r>
            <a:r>
              <a:rPr lang="en-US" altLang="ru-RU" sz="1800" b="1"/>
              <a:t>, 1943-1944 / </a:t>
            </a:r>
            <a:r>
              <a:rPr lang="en-US" altLang="en-US" sz="1800" b="1"/>
              <a:t>Борис</a:t>
            </a:r>
            <a:r>
              <a:rPr lang="en-US" altLang="ru-RU" sz="1800" b="1"/>
              <a:t> </a:t>
            </a:r>
            <a:r>
              <a:rPr lang="en-US" altLang="en-US" sz="1800" b="1"/>
              <a:t>Белозеров</a:t>
            </a:r>
            <a:r>
              <a:rPr lang="en-US" altLang="ru-RU" sz="1800" b="1"/>
              <a:t>. - </a:t>
            </a:r>
            <a:r>
              <a:rPr lang="en-US" altLang="en-US" sz="1800" b="1"/>
              <a:t>Москва</a:t>
            </a:r>
            <a:r>
              <a:rPr lang="en-US" altLang="ru-RU" sz="1800" b="1"/>
              <a:t> : </a:t>
            </a:r>
            <a:r>
              <a:rPr lang="en-US" altLang="en-US" sz="1800" b="1"/>
              <a:t>Эксмо</a:t>
            </a:r>
            <a:r>
              <a:rPr lang="en-US" altLang="ru-RU" sz="1800" b="1"/>
              <a:t> : </a:t>
            </a:r>
            <a:r>
              <a:rPr lang="en-US" altLang="en-US" sz="1800" b="1"/>
              <a:t>Яуза</a:t>
            </a:r>
            <a:r>
              <a:rPr lang="en-US" altLang="ru-RU" sz="1800" b="1"/>
              <a:t>, 2023. - 573, [3] </a:t>
            </a:r>
            <a:r>
              <a:rPr lang="en-US" altLang="en-US" sz="1800" b="1"/>
              <a:t>с</a:t>
            </a:r>
            <a:r>
              <a:rPr lang="en-US" altLang="ru-RU" sz="1800" b="1"/>
              <a:t>.. - (</a:t>
            </a:r>
            <a:r>
              <a:rPr lang="en-US" altLang="en-US" sz="1800" b="1"/>
              <a:t>Блокада</a:t>
            </a:r>
            <a:r>
              <a:rPr lang="en-US" altLang="ru-RU" sz="1800" b="1"/>
              <a:t> </a:t>
            </a:r>
            <a:r>
              <a:rPr lang="en-US" altLang="en-US" sz="1800" b="1"/>
              <a:t>Ленинграда</a:t>
            </a:r>
            <a:r>
              <a:rPr lang="en-US" altLang="ru-RU" sz="1800" b="1"/>
              <a:t>. </a:t>
            </a:r>
            <a:r>
              <a:rPr lang="en-US" altLang="en-US" sz="1800" b="1"/>
              <a:t>Воспоминания</a:t>
            </a:r>
            <a:r>
              <a:rPr lang="en-US" altLang="ru-RU" sz="1800" b="1"/>
              <a:t>)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2115820"/>
          <a:ext cx="11297285" cy="4425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0980"/>
                <a:gridCol w="5996305"/>
              </a:tblGrid>
              <a:tr h="4425950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Известный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историк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доктор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исторических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наук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профессор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Б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.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.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Белозёров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основе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архивных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документов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деталях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показывает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как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происходило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превращение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Ленинграда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сражающийся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город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-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фронт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вклад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ленинградцев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его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защиту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усилия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ленинградских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ученых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направленные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борьбу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с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голодом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работу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промышленности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которая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экстремальных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условиях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смогла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только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сохранить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жизнеспособность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но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нарастить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выпуск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продукции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создание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Дороги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жизни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деятельность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.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.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Жданова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Л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.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.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Говорова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других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руководителей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обороны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.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центре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внимания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самая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важная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проблема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Блокады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-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продовольственная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пути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ее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решения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.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Автор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подробно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освещает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важнейшие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направления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организации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обороны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города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: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ход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военных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действий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планирование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проведение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оборонительных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наступательных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операций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(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том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числе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-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гибель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2-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й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Ударной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армии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);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повседневная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жизнь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интеллигенции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рабочих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студентов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школьников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блокадном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Ленинграде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;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ход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партизанского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движения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оккупированных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территориях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Ленинградской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Новгородской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областей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.</a:t>
                      </a:r>
                      <a:endParaRPr lang="en-US" altLang="ru-RU">
                        <a:latin typeface="Gill Sans Nova Cond Lt" panose="020B0306020104020203" charset="0"/>
                        <a:cs typeface="Gill Sans Nova Cond Lt" panose="020B0306020104020203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книгах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опубликованы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уникальные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архивные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материалы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военных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гражданских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органов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власти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Ленинграда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,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а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также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Красной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 </a:t>
                      </a:r>
                      <a:r>
                        <a:rPr lang="en-US" altLang="en-US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Армии</a:t>
                      </a:r>
                      <a:r>
                        <a:rPr lang="en-US" altLang="ru-RU">
                          <a:latin typeface="Gill Sans Nova Cond Lt" panose="020B0306020104020203" charset="0"/>
                          <a:cs typeface="Gill Sans Nova Cond Lt" panose="020B0306020104020203" charset="0"/>
                        </a:rPr>
                        <a:t>.</a:t>
                      </a:r>
                      <a:endParaRPr lang="en-US" altLang="ru-RU">
                        <a:latin typeface="Gill Sans Nova Cond Lt" panose="020B0306020104020203" charset="0"/>
                        <a:cs typeface="Gill Sans Nova Cond Lt" panose="020B0306020104020203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Изображение 2" descr="2024_01_2714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30" y="2098040"/>
            <a:ext cx="2044700" cy="2284730"/>
          </a:xfrm>
          <a:prstGeom prst="rect">
            <a:avLst/>
          </a:prstGeom>
        </p:spPr>
      </p:pic>
      <p:pic>
        <p:nvPicPr>
          <p:cNvPr id="5" name="Изображение 4" descr="2024_01_27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610" y="2753360"/>
            <a:ext cx="2793365" cy="32156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US" sz="1800" b="1"/>
              <a:t>Берггольц</a:t>
            </a:r>
            <a:r>
              <a:rPr lang="en-US" altLang="ru-RU" sz="1800" b="1"/>
              <a:t> </a:t>
            </a:r>
            <a:r>
              <a:rPr lang="en-US" altLang="en-US" sz="1800" b="1"/>
              <a:t>О</a:t>
            </a:r>
            <a:r>
              <a:rPr lang="en-US" altLang="ru-RU" sz="1800" b="1"/>
              <a:t>. </a:t>
            </a:r>
            <a:r>
              <a:rPr lang="en-US" altLang="en-US" sz="1800" b="1"/>
              <a:t>Ф</a:t>
            </a:r>
            <a:r>
              <a:rPr lang="en-US" altLang="ru-RU" sz="1800" b="1"/>
              <a:t>. </a:t>
            </a:r>
            <a:r>
              <a:rPr lang="en-US" altLang="en-US" sz="1800" b="1"/>
              <a:t>Говорит</a:t>
            </a:r>
            <a:r>
              <a:rPr lang="en-US" altLang="ru-RU" sz="1800" b="1"/>
              <a:t> </a:t>
            </a:r>
            <a:r>
              <a:rPr lang="en-US" altLang="en-US" sz="1800" b="1"/>
              <a:t>Ленинград</a:t>
            </a:r>
            <a:r>
              <a:rPr lang="en-US" altLang="ru-RU" sz="1800" b="1"/>
              <a:t> : </a:t>
            </a:r>
            <a:r>
              <a:rPr lang="en-US" altLang="en-US" sz="1800" b="1"/>
              <a:t>стихи</a:t>
            </a:r>
            <a:r>
              <a:rPr lang="en-US" altLang="ru-RU" sz="1800" b="1"/>
              <a:t> </a:t>
            </a:r>
            <a:r>
              <a:rPr lang="en-US" altLang="en-US" sz="1800" b="1"/>
              <a:t>и</a:t>
            </a:r>
            <a:r>
              <a:rPr lang="en-US" altLang="ru-RU" sz="1800" b="1"/>
              <a:t> </a:t>
            </a:r>
            <a:r>
              <a:rPr lang="en-US" altLang="en-US" sz="1800" b="1"/>
              <a:t>воспоминания</a:t>
            </a:r>
            <a:r>
              <a:rPr lang="en-US" altLang="ru-RU" sz="1800" b="1"/>
              <a:t> </a:t>
            </a:r>
            <a:r>
              <a:rPr lang="en-US" altLang="en-US" sz="1800" b="1"/>
              <a:t>о</a:t>
            </a:r>
            <a:r>
              <a:rPr lang="en-US" altLang="ru-RU" sz="1800" b="1"/>
              <a:t> </a:t>
            </a:r>
            <a:r>
              <a:rPr lang="en-US" altLang="en-US" sz="1800" b="1"/>
              <a:t>войне</a:t>
            </a:r>
            <a:r>
              <a:rPr lang="en-US" altLang="ru-RU" sz="1800" b="1"/>
              <a:t> : </a:t>
            </a:r>
            <a:r>
              <a:rPr lang="en-US" altLang="en-US" sz="1800" b="1"/>
              <a:t>для</a:t>
            </a:r>
            <a:r>
              <a:rPr lang="en-US" altLang="ru-RU" sz="1800" b="1"/>
              <a:t> </a:t>
            </a:r>
            <a:r>
              <a:rPr lang="en-US" altLang="en-US" sz="1800" b="1"/>
              <a:t>старшего</a:t>
            </a:r>
            <a:r>
              <a:rPr lang="en-US" altLang="ru-RU" sz="1800" b="1"/>
              <a:t> </a:t>
            </a:r>
            <a:r>
              <a:rPr lang="en-US" altLang="en-US" sz="1800" b="1"/>
              <a:t>школьного</a:t>
            </a:r>
            <a:r>
              <a:rPr lang="en-US" altLang="ru-RU" sz="1800" b="1"/>
              <a:t> </a:t>
            </a:r>
            <a:r>
              <a:rPr lang="en-US" altLang="en-US" sz="1800" b="1"/>
              <a:t>возраста</a:t>
            </a:r>
            <a:r>
              <a:rPr lang="en-US" altLang="ru-RU" sz="1800" b="1"/>
              <a:t> / </a:t>
            </a:r>
            <a:r>
              <a:rPr lang="en-US" altLang="en-US" sz="1800" b="1"/>
              <a:t>Ольга</a:t>
            </a:r>
            <a:r>
              <a:rPr lang="en-US" altLang="ru-RU" sz="1800" b="1"/>
              <a:t> </a:t>
            </a:r>
            <a:r>
              <a:rPr lang="en-US" altLang="en-US" sz="1800" b="1"/>
              <a:t>Берггольц</a:t>
            </a:r>
            <a:r>
              <a:rPr lang="en-US" altLang="ru-RU" sz="1800" b="1"/>
              <a:t>. - </a:t>
            </a:r>
            <a:r>
              <a:rPr lang="en-US" altLang="en-US" sz="1800" b="1"/>
              <a:t>Москва</a:t>
            </a:r>
            <a:r>
              <a:rPr lang="en-US" altLang="ru-RU" sz="1800" b="1"/>
              <a:t> : </a:t>
            </a:r>
            <a:r>
              <a:rPr lang="en-US" altLang="en-US" sz="1800" b="1"/>
              <a:t>АСТ</a:t>
            </a:r>
            <a:r>
              <a:rPr lang="en-US" altLang="ru-RU" sz="1800" b="1"/>
              <a:t>, 2023. - 318, [2] </a:t>
            </a:r>
            <a:r>
              <a:rPr lang="en-US" altLang="en-US" sz="1800" b="1"/>
              <a:t>с</a:t>
            </a:r>
            <a:r>
              <a:rPr lang="en-US" altLang="ru-RU" sz="1800" b="1"/>
              <a:t>.. - (</a:t>
            </a:r>
            <a:r>
              <a:rPr lang="en-US" altLang="en-US" sz="1800" b="1"/>
              <a:t>Школьное</a:t>
            </a:r>
            <a:r>
              <a:rPr lang="en-US" altLang="ru-RU" sz="1800" b="1"/>
              <a:t> </a:t>
            </a:r>
            <a:r>
              <a:rPr lang="en-US" altLang="en-US" sz="1800" b="1"/>
              <a:t>чтение</a:t>
            </a:r>
            <a:r>
              <a:rPr lang="en-US" altLang="ru-RU" sz="1800" b="1"/>
              <a:t>)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1174750"/>
          <a:ext cx="10972800" cy="5400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3345"/>
                <a:gridCol w="7069455"/>
              </a:tblGrid>
              <a:tr h="5400675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Ольга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Федоровна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Берггольц</a:t>
                      </a:r>
                      <a:r>
                        <a:rPr lang="en-US" altLang="ru-RU"/>
                        <a:t> (1910 - 1975) - </a:t>
                      </a:r>
                      <a:r>
                        <a:rPr lang="en-US" altLang="en-US"/>
                        <a:t>писатель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поэт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журналист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драматург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годы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Великой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Отечественной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войны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Ольга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Берггольц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оставалась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осажденном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Ленинграде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С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августа</a:t>
                      </a:r>
                      <a:r>
                        <a:rPr lang="en-US" altLang="ru-RU"/>
                        <a:t> 1941 </a:t>
                      </a:r>
                      <a:r>
                        <a:rPr lang="en-US" altLang="en-US"/>
                        <a:t>г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она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работала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радио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почти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ежедневно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обращаясь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жителям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города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Каждое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радиообращение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Берггольц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заканчивала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своими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стихами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стихи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помогали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ленинградцам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выжить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промерзшем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блокадном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городе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потерять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человеческого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достоинства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Голос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Ольги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Берггольц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зря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называли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символом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победы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саму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поэтессу</a:t>
                      </a:r>
                      <a:r>
                        <a:rPr lang="en-US" altLang="ru-RU"/>
                        <a:t> - </a:t>
                      </a:r>
                      <a:r>
                        <a:rPr lang="en-US" altLang="en-US"/>
                        <a:t>музой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осажденного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Ленинграда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  <a:p>
                      <a:pPr>
                        <a:buNone/>
                      </a:pP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сборник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вошли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стихотворения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отрывки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из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радиообращений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ленинградцам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4" descr="2024_01_27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30" y="1312545"/>
            <a:ext cx="3540125" cy="511619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US" sz="1800" b="1"/>
              <a:t>Блокада</a:t>
            </a:r>
            <a:r>
              <a:rPr lang="en-US" altLang="ru-RU" sz="1800" b="1"/>
              <a:t> : </a:t>
            </a:r>
            <a:r>
              <a:rPr lang="en-US" altLang="en-US" sz="1800" b="1"/>
              <a:t>воспоминания</a:t>
            </a:r>
            <a:r>
              <a:rPr lang="en-US" altLang="ru-RU" sz="1800" b="1"/>
              <a:t> </a:t>
            </a:r>
            <a:r>
              <a:rPr lang="en-US" altLang="en-US" sz="1800" b="1"/>
              <a:t>очевидцев</a:t>
            </a:r>
            <a:r>
              <a:rPr lang="en-US" altLang="ru-RU" sz="1800" b="1"/>
              <a:t> / </a:t>
            </a:r>
            <a:r>
              <a:rPr lang="en-US" altLang="en-US" sz="1800" b="1"/>
              <a:t>авт</a:t>
            </a:r>
            <a:r>
              <a:rPr lang="en-US" altLang="ru-RU" sz="1800" b="1"/>
              <a:t>.-</a:t>
            </a:r>
            <a:r>
              <a:rPr lang="en-US" altLang="en-US" sz="1800" b="1"/>
              <a:t>сост</a:t>
            </a:r>
            <a:r>
              <a:rPr lang="en-US" altLang="ru-RU" sz="1800" b="1"/>
              <a:t>. </a:t>
            </a:r>
            <a:r>
              <a:rPr lang="en-US" altLang="en-US" sz="1800" b="1"/>
              <a:t>В</a:t>
            </a:r>
            <a:r>
              <a:rPr lang="en-US" altLang="ru-RU" sz="1800" b="1"/>
              <a:t>. </a:t>
            </a:r>
            <a:r>
              <a:rPr lang="en-US" altLang="en-US" sz="1800" b="1"/>
              <a:t>М</a:t>
            </a:r>
            <a:r>
              <a:rPr lang="en-US" altLang="ru-RU" sz="1800" b="1"/>
              <a:t>. </a:t>
            </a:r>
            <a:r>
              <a:rPr lang="en-US" altLang="en-US" sz="1800" b="1"/>
              <a:t>Давид</a:t>
            </a:r>
            <a:r>
              <a:rPr lang="en-US" altLang="ru-RU" sz="1800" b="1"/>
              <a:t>. - </a:t>
            </a:r>
            <a:r>
              <a:rPr lang="en-US" altLang="en-US" sz="1800" b="1"/>
              <a:t>Москва</a:t>
            </a:r>
            <a:r>
              <a:rPr lang="en-US" altLang="ru-RU" sz="1800" b="1"/>
              <a:t> : </a:t>
            </a:r>
            <a:r>
              <a:rPr lang="en-US" altLang="en-US" sz="1800" b="1"/>
              <a:t>Вече</a:t>
            </a:r>
            <a:r>
              <a:rPr lang="en-US" altLang="ru-RU" sz="1800" b="1"/>
              <a:t>, [2014]. - 607 </a:t>
            </a:r>
            <a:r>
              <a:rPr lang="en-US" altLang="en-US" sz="1800" b="1"/>
              <a:t>с</a:t>
            </a:r>
            <a:r>
              <a:rPr lang="en-US" altLang="ru-RU" sz="1800" b="1"/>
              <a:t>.. - (</a:t>
            </a:r>
            <a:r>
              <a:rPr lang="en-US" altLang="en-US" sz="1800" b="1"/>
              <a:t>Вся</a:t>
            </a:r>
            <a:r>
              <a:rPr lang="en-US" altLang="ru-RU" sz="1800" b="1"/>
              <a:t> </a:t>
            </a:r>
            <a:r>
              <a:rPr lang="en-US" altLang="en-US" sz="1800" b="1"/>
              <a:t>правда</a:t>
            </a:r>
            <a:r>
              <a:rPr lang="en-US" altLang="ru-RU" sz="1800" b="1"/>
              <a:t> </a:t>
            </a:r>
            <a:r>
              <a:rPr lang="en-US" altLang="en-US" sz="1800" b="1"/>
              <a:t>о</a:t>
            </a:r>
            <a:r>
              <a:rPr lang="en-US" altLang="ru-RU" sz="1800" b="1"/>
              <a:t> </a:t>
            </a:r>
            <a:r>
              <a:rPr lang="en-US" altLang="en-US" sz="1800" b="1"/>
              <a:t>войне</a:t>
            </a:r>
            <a:r>
              <a:rPr lang="en-US" altLang="ru-RU" sz="1800" b="1"/>
              <a:t>)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1174750"/>
          <a:ext cx="10972800" cy="5205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8530"/>
                <a:gridCol w="7494270"/>
              </a:tblGrid>
              <a:tr h="5205095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Блокада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является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одной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из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самых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трагических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страниц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Великой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Отечественной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войны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Пройдя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через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тяжелые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испытания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город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Неве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жители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показали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выдающиеся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примеры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мужества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стойкости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основе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этой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книги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воспоминания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очевидцев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тех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грозных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событий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Дневниковые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записи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ленинградцев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дополненные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документами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газетными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публикациями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позволяют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взглянуть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жизнь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осажденного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города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изнутри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узнать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радости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горести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жителей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понять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как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нелегких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условиях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вражеской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осады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удалось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отстоять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город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4" descr="2024_01_27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265" y="1425575"/>
            <a:ext cx="2992120" cy="45872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US" sz="1800" b="1"/>
              <a:t>Грачев</a:t>
            </a:r>
            <a:r>
              <a:rPr lang="en-US" altLang="ru-RU" sz="1800" b="1"/>
              <a:t> </a:t>
            </a:r>
            <a:r>
              <a:rPr lang="en-US" altLang="en-US" sz="1800" b="1"/>
              <a:t>Ф</a:t>
            </a:r>
            <a:r>
              <a:rPr lang="en-US" altLang="ru-RU" sz="1800" b="1"/>
              <a:t>. </a:t>
            </a:r>
            <a:r>
              <a:rPr lang="en-US" altLang="en-US" sz="1800" b="1"/>
              <a:t>Ф</a:t>
            </a:r>
            <a:r>
              <a:rPr lang="en-US" altLang="ru-RU" sz="1800" b="1"/>
              <a:t>. </a:t>
            </a:r>
            <a:r>
              <a:rPr lang="en-US" altLang="en-US" sz="1800" b="1"/>
              <a:t>Военный</a:t>
            </a:r>
            <a:r>
              <a:rPr lang="en-US" altLang="ru-RU" sz="1800" b="1"/>
              <a:t> </a:t>
            </a:r>
            <a:r>
              <a:rPr lang="en-US" altLang="en-US" sz="1800" b="1"/>
              <a:t>госпиталь</a:t>
            </a:r>
            <a:r>
              <a:rPr lang="en-US" altLang="ru-RU" sz="1800" b="1"/>
              <a:t> </a:t>
            </a:r>
            <a:r>
              <a:rPr lang="en-US" altLang="en-US" sz="1800" b="1"/>
              <a:t>в</a:t>
            </a:r>
            <a:r>
              <a:rPr lang="en-US" altLang="ru-RU" sz="1800" b="1"/>
              <a:t> </a:t>
            </a:r>
            <a:r>
              <a:rPr lang="en-US" altLang="en-US" sz="1800" b="1"/>
              <a:t>блокадном</a:t>
            </a:r>
            <a:r>
              <a:rPr lang="en-US" altLang="ru-RU" sz="1800" b="1"/>
              <a:t> </a:t>
            </a:r>
            <a:r>
              <a:rPr lang="en-US" altLang="en-US" sz="1800" b="1"/>
              <a:t>Ленинграде</a:t>
            </a:r>
            <a:r>
              <a:rPr lang="en-US" altLang="ru-RU" sz="1800" b="1"/>
              <a:t> / </a:t>
            </a:r>
            <a:r>
              <a:rPr lang="en-US" altLang="en-US" sz="1800" b="1"/>
              <a:t>Федор</a:t>
            </a:r>
            <a:r>
              <a:rPr lang="en-US" altLang="ru-RU" sz="1800" b="1"/>
              <a:t> </a:t>
            </a:r>
            <a:r>
              <a:rPr lang="en-US" altLang="en-US" sz="1800" b="1"/>
              <a:t>Грачев</a:t>
            </a:r>
            <a:r>
              <a:rPr lang="en-US" altLang="ru-RU" sz="1800" b="1"/>
              <a:t>. - </a:t>
            </a:r>
            <a:r>
              <a:rPr lang="en-US" altLang="en-US" sz="1800" b="1"/>
              <a:t>Москва</a:t>
            </a:r>
            <a:r>
              <a:rPr lang="en-US" altLang="ru-RU" sz="1800" b="1"/>
              <a:t> : </a:t>
            </a:r>
            <a:r>
              <a:rPr lang="en-US" altLang="en-US" sz="1800" b="1"/>
              <a:t>Алгоритм</a:t>
            </a:r>
            <a:r>
              <a:rPr lang="en-US" altLang="ru-RU" sz="1800" b="1"/>
              <a:t>, 2018. - 238, [2] </a:t>
            </a:r>
            <a:r>
              <a:rPr lang="en-US" altLang="en-US" sz="1800" b="1"/>
              <a:t>с</a:t>
            </a:r>
            <a:r>
              <a:rPr lang="en-US" altLang="ru-RU" sz="1800" b="1"/>
              <a:t>.. - (</a:t>
            </a:r>
            <a:r>
              <a:rPr lang="en-US" altLang="en-US" sz="1800" b="1"/>
              <a:t>Моя</a:t>
            </a:r>
            <a:r>
              <a:rPr lang="en-US" altLang="ru-RU" sz="1800" b="1"/>
              <a:t> </a:t>
            </a:r>
            <a:r>
              <a:rPr lang="en-US" altLang="en-US" sz="1800" b="1"/>
              <a:t>война</a:t>
            </a:r>
            <a:r>
              <a:rPr lang="en-US" altLang="ru-RU" sz="1800" b="1"/>
              <a:t>)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1174750"/>
          <a:ext cx="10972800" cy="5079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0645"/>
                <a:gridCol w="7082155"/>
              </a:tblGrid>
              <a:tr h="5079365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Военный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врач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хирург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Ф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Ф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Грачев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годы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войны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работал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госпитале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блокадном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оставил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уникальные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воспоминания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занимающие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особое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место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среди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книг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блокаде</a:t>
                      </a:r>
                      <a:r>
                        <a:rPr lang="en-US" altLang="ru-RU"/>
                        <a:t>... </a:t>
                      </a:r>
                      <a:r>
                        <a:rPr lang="en-US" altLang="en-US"/>
                        <a:t>Мемуары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Грачева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предельно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правдивы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них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показаны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невероятные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условия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которых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работали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люди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осажденном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Ленинграде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Особое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место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уделяется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деятельности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самого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госпиталя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проблемам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только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медицинского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сугубо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житейского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характера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часто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имеющим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критическое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значение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обстановке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страшного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голода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бомбежек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артобстрелов</a:t>
                      </a:r>
                      <a:r>
                        <a:rPr lang="en-US" altLang="ru-RU"/>
                        <a:t>. .</a:t>
                      </a:r>
                      <a:r>
                        <a:rPr lang="en-US" altLang="en-US"/>
                        <a:t>Говоря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раненых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автор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книги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показывает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целую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галерею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защитников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Ленинграда</a:t>
                      </a:r>
                      <a:r>
                        <a:rPr lang="en-US" altLang="ru-RU"/>
                        <a:t> – </a:t>
                      </a:r>
                      <a:r>
                        <a:rPr lang="en-US" altLang="en-US"/>
                        <a:t>солдат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офицеров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моряков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добровольцев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из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числа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ученых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студентов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литераторов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Примечательно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что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именно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этом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госпитале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лечился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после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ранения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знаменитый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впоследствии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советский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писатель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Федор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Абрамов</a:t>
                      </a:r>
                      <a:r>
                        <a:rPr lang="en-US" altLang="ru-RU"/>
                        <a:t>. </a:t>
                      </a:r>
                      <a:endParaRPr lang="en-US" alt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4" descr="2024_01_27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" y="1274445"/>
            <a:ext cx="3670300" cy="483298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1624965"/>
          </a:xfrm>
        </p:spPr>
        <p:txBody>
          <a:bodyPr/>
          <a:p>
            <a:r>
              <a:rPr lang="en-US" altLang="en-US" sz="1800" b="1"/>
              <a:t>Сухачев</a:t>
            </a:r>
            <a:r>
              <a:rPr lang="en-US" altLang="ru-RU" sz="1800" b="1"/>
              <a:t> </a:t>
            </a:r>
            <a:r>
              <a:rPr lang="en-US" altLang="en-US" sz="1800" b="1"/>
              <a:t>М</a:t>
            </a:r>
            <a:r>
              <a:rPr lang="en-US" altLang="ru-RU" sz="1800" b="1"/>
              <a:t>. </a:t>
            </a:r>
            <a:r>
              <a:rPr lang="en-US" altLang="en-US" sz="1800" b="1"/>
              <a:t>П</a:t>
            </a:r>
            <a:r>
              <a:rPr lang="en-US" altLang="ru-RU" sz="1800" b="1"/>
              <a:t>. </a:t>
            </a:r>
            <a:r>
              <a:rPr lang="en-US" altLang="en-US" sz="1800" b="1"/>
              <a:t>Дети</a:t>
            </a:r>
            <a:r>
              <a:rPr lang="en-US" altLang="ru-RU" sz="1800" b="1"/>
              <a:t> </a:t>
            </a:r>
            <a:r>
              <a:rPr lang="en-US" altLang="en-US" sz="1800" b="1"/>
              <a:t>блокады</a:t>
            </a:r>
            <a:r>
              <a:rPr lang="en-US" altLang="ru-RU" sz="1800" b="1"/>
              <a:t> : </a:t>
            </a:r>
            <a:r>
              <a:rPr lang="en-US" altLang="en-US" sz="1800" b="1"/>
              <a:t>повесть</a:t>
            </a:r>
            <a:r>
              <a:rPr lang="en-US" altLang="ru-RU" sz="1800" b="1"/>
              <a:t> : </a:t>
            </a:r>
            <a:r>
              <a:rPr lang="en-US" altLang="en-US" sz="1800" b="1"/>
              <a:t>для</a:t>
            </a:r>
            <a:r>
              <a:rPr lang="en-US" altLang="ru-RU" sz="1800" b="1"/>
              <a:t> </a:t>
            </a:r>
            <a:r>
              <a:rPr lang="en-US" altLang="en-US" sz="1800" b="1"/>
              <a:t>среднего</a:t>
            </a:r>
            <a:r>
              <a:rPr lang="en-US" altLang="ru-RU" sz="1800" b="1"/>
              <a:t> </a:t>
            </a:r>
            <a:r>
              <a:rPr lang="en-US" altLang="en-US" sz="1800" b="1"/>
              <a:t>школьного</a:t>
            </a:r>
            <a:r>
              <a:rPr lang="en-US" altLang="ru-RU" sz="1800" b="1"/>
              <a:t> </a:t>
            </a:r>
            <a:r>
              <a:rPr lang="en-US" altLang="en-US" sz="1800" b="1"/>
              <a:t>возраста</a:t>
            </a:r>
            <a:r>
              <a:rPr lang="en-US" altLang="ru-RU" sz="1800" b="1"/>
              <a:t> / </a:t>
            </a:r>
            <a:r>
              <a:rPr lang="en-US" altLang="en-US" sz="1800" b="1"/>
              <a:t>Москва</a:t>
            </a:r>
            <a:r>
              <a:rPr lang="en-US" altLang="ru-RU" sz="1800" b="1"/>
              <a:t> : </a:t>
            </a:r>
            <a:r>
              <a:rPr lang="en-US" altLang="en-US" sz="1800" b="1"/>
              <a:t>Детская</a:t>
            </a:r>
            <a:r>
              <a:rPr lang="en-US" altLang="ru-RU" sz="1800" b="1"/>
              <a:t> </a:t>
            </a:r>
            <a:r>
              <a:rPr lang="en-US" altLang="en-US" sz="1800" b="1"/>
              <a:t>литература</a:t>
            </a:r>
            <a:r>
              <a:rPr lang="en-US" altLang="ru-RU" sz="1800" b="1"/>
              <a:t>, 2022</a:t>
            </a:r>
            <a:r>
              <a:rPr lang="en-US" altLang="ru-RU" b="1"/>
              <a:t>. </a:t>
            </a:r>
            <a:r>
              <a:rPr lang="en-US" altLang="ru-RU" sz="1800" b="1"/>
              <a:t>- 268, [4] </a:t>
            </a:r>
            <a:r>
              <a:rPr lang="en-US" altLang="en-US" sz="1800" b="1"/>
              <a:t>с</a:t>
            </a:r>
            <a:r>
              <a:rPr lang="en-US" altLang="ru-RU" sz="1800" b="1"/>
              <a:t>.. - (</a:t>
            </a:r>
            <a:r>
              <a:rPr lang="en-US" altLang="en-US" sz="1800" b="1"/>
              <a:t>Школьная</a:t>
            </a:r>
            <a:r>
              <a:rPr lang="en-US" altLang="ru-RU" sz="1800" b="1"/>
              <a:t> </a:t>
            </a:r>
            <a:r>
              <a:rPr lang="en-US" altLang="en-US" sz="1800" b="1"/>
              <a:t>библиотека</a:t>
            </a:r>
            <a:r>
              <a:rPr lang="en-US" altLang="ru-RU" sz="1800" b="1"/>
              <a:t>)</a:t>
            </a:r>
            <a:br>
              <a:rPr lang="en-US" altLang="ru-RU" sz="1800" b="1"/>
            </a:br>
            <a:r>
              <a:rPr lang="en-US" altLang="en-US" sz="1800" b="1"/>
              <a:t>Сухачев</a:t>
            </a:r>
            <a:r>
              <a:rPr lang="en-US" altLang="ru-RU" sz="1800" b="1"/>
              <a:t> </a:t>
            </a:r>
            <a:r>
              <a:rPr lang="en-US" altLang="en-US" sz="1800" b="1"/>
              <a:t>М</a:t>
            </a:r>
            <a:r>
              <a:rPr lang="en-US" altLang="ru-RU" sz="1800" b="1"/>
              <a:t>. </a:t>
            </a:r>
            <a:r>
              <a:rPr lang="en-US" altLang="en-US" sz="1800" b="1"/>
              <a:t>П</a:t>
            </a:r>
            <a:r>
              <a:rPr lang="en-US" altLang="ru-RU" sz="1800" b="1"/>
              <a:t>. </a:t>
            </a:r>
            <a:r>
              <a:rPr lang="en-US" altLang="en-US" sz="1800" b="1"/>
              <a:t>Там</a:t>
            </a:r>
            <a:r>
              <a:rPr lang="en-US" altLang="ru-RU" sz="1800" b="1"/>
              <a:t>, </a:t>
            </a:r>
            <a:r>
              <a:rPr lang="en-US" altLang="en-US" sz="1800" b="1"/>
              <a:t>за</a:t>
            </a:r>
            <a:r>
              <a:rPr lang="en-US" altLang="ru-RU" sz="1800" b="1"/>
              <a:t> </a:t>
            </a:r>
            <a:r>
              <a:rPr lang="en-US" altLang="en-US" sz="1800" b="1"/>
              <a:t>чертой</a:t>
            </a:r>
            <a:r>
              <a:rPr lang="en-US" altLang="ru-RU" sz="1800" b="1"/>
              <a:t> </a:t>
            </a:r>
            <a:r>
              <a:rPr lang="en-US" altLang="en-US" sz="1800" b="1"/>
              <a:t>блокады</a:t>
            </a:r>
            <a:r>
              <a:rPr lang="en-US" altLang="ru-RU" sz="1800" b="1"/>
              <a:t> : </a:t>
            </a:r>
            <a:r>
              <a:rPr lang="en-US" altLang="en-US" sz="1800" b="1"/>
              <a:t>повесть</a:t>
            </a:r>
            <a:r>
              <a:rPr lang="en-US" altLang="ru-RU" sz="1800" b="1"/>
              <a:t> : </a:t>
            </a:r>
            <a:r>
              <a:rPr lang="en-US" altLang="en-US" sz="1800" b="1"/>
              <a:t>для</a:t>
            </a:r>
            <a:r>
              <a:rPr lang="en-US" altLang="ru-RU" sz="1800" b="1"/>
              <a:t> </a:t>
            </a:r>
            <a:r>
              <a:rPr lang="en-US" altLang="en-US" sz="1800" b="1"/>
              <a:t>среднего</a:t>
            </a:r>
            <a:r>
              <a:rPr lang="en-US" altLang="ru-RU" sz="1800" b="1"/>
              <a:t> </a:t>
            </a:r>
            <a:r>
              <a:rPr lang="en-US" altLang="en-US" sz="1800" b="1"/>
              <a:t>школьного</a:t>
            </a:r>
            <a:r>
              <a:rPr lang="en-US" altLang="ru-RU" sz="1800" b="1"/>
              <a:t> </a:t>
            </a:r>
            <a:r>
              <a:rPr lang="en-US" altLang="en-US" sz="1800" b="1"/>
              <a:t>возраста</a:t>
            </a:r>
            <a:r>
              <a:rPr lang="en-US" altLang="ru-RU" sz="1800" b="1"/>
              <a:t> / </a:t>
            </a:r>
            <a:r>
              <a:rPr lang="en-US" altLang="en-US" sz="1800" b="1"/>
              <a:t>Михаил</a:t>
            </a:r>
            <a:r>
              <a:rPr lang="en-US" altLang="ru-RU" sz="1800" b="1"/>
              <a:t> </a:t>
            </a:r>
            <a:r>
              <a:rPr lang="en-US" altLang="en-US" sz="1800" b="1"/>
              <a:t>Сухачев</a:t>
            </a:r>
            <a:r>
              <a:rPr lang="en-US" altLang="ru-RU" sz="1800" b="1"/>
              <a:t>. - </a:t>
            </a:r>
            <a:r>
              <a:rPr lang="en-US" altLang="en-US" sz="1800" b="1"/>
              <a:t>Москва</a:t>
            </a:r>
            <a:r>
              <a:rPr lang="en-US" altLang="ru-RU" sz="1800" b="1"/>
              <a:t> : </a:t>
            </a:r>
            <a:r>
              <a:rPr lang="en-US" altLang="en-US" sz="1800" b="1"/>
              <a:t>Детская</a:t>
            </a:r>
            <a:r>
              <a:rPr lang="en-US" altLang="ru-RU" sz="1800" b="1"/>
              <a:t> </a:t>
            </a:r>
            <a:r>
              <a:rPr lang="en-US" altLang="en-US" sz="1800" b="1"/>
              <a:t>литература</a:t>
            </a:r>
            <a:r>
              <a:rPr lang="en-US" altLang="ru-RU" sz="1800" b="1"/>
              <a:t>, 2022. - 300, [4] </a:t>
            </a:r>
            <a:r>
              <a:rPr lang="en-US" altLang="en-US" sz="1800" b="1"/>
              <a:t>с</a:t>
            </a:r>
            <a:r>
              <a:rPr lang="en-US" altLang="ru-RU" sz="1800" b="1"/>
              <a:t>.. - (</a:t>
            </a:r>
            <a:r>
              <a:rPr lang="en-US" altLang="en-US" sz="1800" b="1"/>
              <a:t>Школьная</a:t>
            </a:r>
            <a:r>
              <a:rPr lang="en-US" altLang="ru-RU" sz="1800" b="1"/>
              <a:t> </a:t>
            </a:r>
            <a:r>
              <a:rPr lang="en-US" altLang="en-US" sz="1800" b="1"/>
              <a:t>библиотека</a:t>
            </a:r>
            <a:r>
              <a:rPr lang="en-US" altLang="ru-RU" sz="1800" b="1"/>
              <a:t>)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2011045"/>
          <a:ext cx="10972800" cy="4705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4950"/>
                <a:gridCol w="6927850"/>
              </a:tblGrid>
              <a:tr h="4705350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Герои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книги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"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Дети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блокады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", -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дети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блокадного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Ленинграда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Витя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Стогов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его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друзья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-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тушили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на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чердаках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зажигательные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бомбы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ловили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сигналь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​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щиков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-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диверсантов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помогали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людям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выстоять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.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Любовь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к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Родине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стойкость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мужество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самоотверженность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-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вот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главные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черты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этих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ребят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благодаря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которым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они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выдержали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нечеловеческие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испытания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.</a:t>
                      </a:r>
                      <a:endParaRPr lang="en-US" altLang="ru-RU">
                        <a:latin typeface="Gabriola" panose="04040605051002020D02" charset="0"/>
                        <a:cs typeface="Gabriola" panose="04040605051002020D02" charset="0"/>
                      </a:endParaRPr>
                    </a:p>
                    <a:p>
                      <a:pPr>
                        <a:buNone/>
                      </a:pPr>
                      <a:endParaRPr lang="en-US" altLang="ru-RU">
                        <a:latin typeface="Gabriola" panose="04040605051002020D02" charset="0"/>
                        <a:cs typeface="Gabriola" panose="04040605051002020D02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Герои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повести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"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Там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за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чертой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блокады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",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ленинградские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подростки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Виктор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Стогов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Валерка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Спичкин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Эльза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Пожарова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знакомы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читателю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по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ранее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изданной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книге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" altLang="en-US">
                          <a:latin typeface="Gabriola" panose="04040605051002020D02" charset="0"/>
                          <a:cs typeface="Gabriola" panose="04040605051002020D02" charset="0"/>
                        </a:rPr>
                        <a:t>«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Дети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блокады</a:t>
                      </a:r>
                      <a:r>
                        <a:rPr lang="" altLang="en-US">
                          <a:latin typeface="Gabriola" panose="04040605051002020D02" charset="0"/>
                          <a:cs typeface="Gabriola" panose="04040605051002020D02" charset="0"/>
                        </a:rPr>
                        <a:t>»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.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новой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повести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которая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читается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как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самостоятельное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произведение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рассказывается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об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их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дальнейшей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судьбе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.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Оставшись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блокаду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без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родителей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они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обрели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вторую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семью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дошкольном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детдоме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устроенном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их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бывшей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школе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вместе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ним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были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эвакуированы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под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Томск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сибирскую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деревню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.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Эта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книга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также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о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тех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кто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приютил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" altLang="en-US">
                          <a:latin typeface="Gabriola" panose="04040605051002020D02" charset="0"/>
                          <a:cs typeface="Gabriola" panose="04040605051002020D02" charset="0"/>
                        </a:rPr>
                        <a:t>«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детей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блокады</a:t>
                      </a:r>
                      <a:r>
                        <a:rPr lang="" altLang="en-US">
                          <a:latin typeface="Gabriola" panose="04040605051002020D02" charset="0"/>
                          <a:cs typeface="Gabriola" panose="04040605051002020D02" charset="0"/>
                        </a:rPr>
                        <a:t>»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помог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им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обжиться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на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новом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месте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—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о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колхозниках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-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сибиряках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,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людях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широкой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души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и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щедрого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сердца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.</a:t>
                      </a:r>
                      <a:endParaRPr lang="en-US" altLang="ru-RU">
                        <a:latin typeface="Gabriola" panose="04040605051002020D02" charset="0"/>
                        <a:cs typeface="Gabriola" panose="04040605051002020D02" charset="0"/>
                      </a:endParaRPr>
                    </a:p>
                    <a:p>
                      <a:pPr>
                        <a:buNone/>
                      </a:pPr>
                      <a:endParaRPr lang="en-US" altLang="ru-RU">
                        <a:latin typeface="Gabriola" panose="04040605051002020D02" charset="0"/>
                        <a:cs typeface="Gabriola" panose="04040605051002020D02" charset="0"/>
                      </a:endParaRPr>
                    </a:p>
                    <a:p>
                      <a:pPr>
                        <a:buNone/>
                      </a:pP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Для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среднего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школьного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 </a:t>
                      </a:r>
                      <a:r>
                        <a:rPr lang="en-US" altLang="en-US">
                          <a:latin typeface="Gabriola" panose="04040605051002020D02" charset="0"/>
                          <a:cs typeface="Gabriola" panose="04040605051002020D02" charset="0"/>
                        </a:rPr>
                        <a:t>возраста</a:t>
                      </a:r>
                      <a:r>
                        <a:rPr lang="en-US" altLang="ru-RU">
                          <a:latin typeface="Gabriola" panose="04040605051002020D02" charset="0"/>
                          <a:cs typeface="Gabriola" panose="04040605051002020D02" charset="0"/>
                        </a:rPr>
                        <a:t>.</a:t>
                      </a:r>
                      <a:endParaRPr lang="en-US" altLang="ru-RU">
                        <a:latin typeface="Gabriola" panose="04040605051002020D02" charset="0"/>
                        <a:cs typeface="Gabriola" panose="04040605051002020D0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4" descr="2024_01_27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35" y="2010410"/>
            <a:ext cx="2157730" cy="2304415"/>
          </a:xfrm>
          <a:prstGeom prst="rect">
            <a:avLst/>
          </a:prstGeom>
        </p:spPr>
      </p:pic>
      <p:pic>
        <p:nvPicPr>
          <p:cNvPr id="6" name="Изображение 5" descr="2024_01_2711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965" y="4114800"/>
            <a:ext cx="1894205" cy="24771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891540"/>
          </a:xfrm>
        </p:spPr>
        <p:txBody>
          <a:bodyPr/>
          <a:p>
            <a:pPr algn="ctr"/>
            <a:r>
              <a:rPr lang="en-US" altLang="en-US" sz="1800" b="1"/>
              <a:t>Цинберг</a:t>
            </a:r>
            <a:r>
              <a:rPr lang="en-US" altLang="ru-RU" sz="1800" b="1"/>
              <a:t> </a:t>
            </a:r>
            <a:r>
              <a:rPr lang="en-US" altLang="en-US" sz="1800" b="1"/>
              <a:t>Т</a:t>
            </a:r>
            <a:r>
              <a:rPr lang="en-US" altLang="ru-RU" sz="1800" b="1"/>
              <a:t>. </a:t>
            </a:r>
            <a:r>
              <a:rPr lang="en-US" altLang="en-US" sz="1800" b="1"/>
              <a:t>С</a:t>
            </a:r>
            <a:r>
              <a:rPr lang="en-US" altLang="ru-RU" sz="1800" b="1"/>
              <a:t>. </a:t>
            </a:r>
            <a:r>
              <a:rPr lang="en-US" altLang="en-US" sz="1800" b="1"/>
              <a:t>Седьмая</a:t>
            </a:r>
            <a:r>
              <a:rPr lang="en-US" altLang="ru-RU" sz="1800" b="1"/>
              <a:t> </a:t>
            </a:r>
            <a:r>
              <a:rPr lang="en-US" altLang="en-US" sz="1800" b="1"/>
              <a:t>симфония</a:t>
            </a:r>
            <a:r>
              <a:rPr lang="en-US" altLang="ru-RU" sz="1800" b="1"/>
              <a:t> : </a:t>
            </a:r>
            <a:r>
              <a:rPr lang="en-US" altLang="en-US" sz="1800" b="1"/>
              <a:t>повесть</a:t>
            </a:r>
            <a:r>
              <a:rPr lang="en-US" altLang="ru-RU" sz="1800" b="1"/>
              <a:t> : </a:t>
            </a:r>
            <a:r>
              <a:rPr lang="en-US" altLang="en-US" sz="1800" b="1"/>
              <a:t>для</a:t>
            </a:r>
            <a:r>
              <a:rPr lang="en-US" altLang="ru-RU" sz="1800" b="1"/>
              <a:t> </a:t>
            </a:r>
            <a:r>
              <a:rPr lang="en-US" altLang="en-US" sz="1800" b="1"/>
              <a:t>детей</a:t>
            </a:r>
            <a:r>
              <a:rPr lang="en-US" altLang="ru-RU" sz="1800" b="1"/>
              <a:t> </a:t>
            </a:r>
            <a:r>
              <a:rPr lang="en-US" altLang="en-US" sz="1800" b="1"/>
              <a:t>среднего</a:t>
            </a:r>
            <a:r>
              <a:rPr lang="en-US" altLang="ru-RU" sz="1800" b="1"/>
              <a:t> </a:t>
            </a:r>
            <a:r>
              <a:rPr lang="en-US" altLang="en-US" sz="1800" b="1"/>
              <a:t>и</a:t>
            </a:r>
            <a:r>
              <a:rPr lang="en-US" altLang="ru-RU" sz="1800" b="1"/>
              <a:t> </a:t>
            </a:r>
            <a:r>
              <a:rPr lang="en-US" altLang="en-US" sz="1800" b="1"/>
              <a:t>старшего</a:t>
            </a:r>
            <a:r>
              <a:rPr lang="en-US" altLang="ru-RU" sz="1800" b="1"/>
              <a:t> </a:t>
            </a:r>
            <a:r>
              <a:rPr lang="en-US" altLang="en-US" sz="1800" b="1"/>
              <a:t>школьного</a:t>
            </a:r>
            <a:r>
              <a:rPr lang="en-US" altLang="ru-RU" sz="1800" b="1"/>
              <a:t> </a:t>
            </a:r>
            <a:r>
              <a:rPr lang="en-US" altLang="en-US" sz="1800" b="1"/>
              <a:t>возраста</a:t>
            </a:r>
            <a:r>
              <a:rPr lang="en-US" altLang="ru-RU" sz="1800" b="1"/>
              <a:t> / </a:t>
            </a:r>
            <a:r>
              <a:rPr lang="en-US" altLang="en-US" sz="1800" b="1"/>
              <a:t>Тамара</a:t>
            </a:r>
            <a:r>
              <a:rPr lang="en-US" altLang="ru-RU" sz="1800" b="1"/>
              <a:t> </a:t>
            </a:r>
            <a:r>
              <a:rPr lang="en-US" altLang="en-US" sz="1800" b="1"/>
              <a:t>Цинберг</a:t>
            </a:r>
            <a:r>
              <a:rPr lang="en-US" altLang="ru-RU" sz="1800" b="1"/>
              <a:t> . - </a:t>
            </a:r>
            <a:r>
              <a:rPr lang="en-US" altLang="en-US" sz="1800" b="1"/>
              <a:t>Санкт</a:t>
            </a:r>
            <a:r>
              <a:rPr lang="en-US" altLang="ru-RU" sz="1800" b="1"/>
              <a:t>-</a:t>
            </a:r>
            <a:r>
              <a:rPr lang="en-US" altLang="en-US" sz="1800" b="1"/>
              <a:t>Петербург</a:t>
            </a:r>
            <a:r>
              <a:rPr lang="en-US" altLang="ru-RU" sz="1800" b="1"/>
              <a:t>. - </a:t>
            </a:r>
            <a:r>
              <a:rPr lang="en-US" altLang="en-US" sz="1800" b="1"/>
              <a:t>Москва</a:t>
            </a:r>
            <a:r>
              <a:rPr lang="en-US" altLang="ru-RU" sz="1800" b="1"/>
              <a:t> : </a:t>
            </a:r>
            <a:r>
              <a:rPr lang="en-US" altLang="en-US" sz="1800" b="1"/>
              <a:t>Речь</a:t>
            </a:r>
            <a:r>
              <a:rPr lang="en-US" altLang="ru-RU" sz="1800" b="1"/>
              <a:t>, 2022. - 141, [3] </a:t>
            </a:r>
            <a:r>
              <a:rPr lang="en-US" altLang="en-US" sz="1800" b="1"/>
              <a:t>с</a:t>
            </a:r>
            <a:r>
              <a:rPr lang="en-US" altLang="ru-RU" sz="1800" b="1"/>
              <a:t>.. - (</a:t>
            </a:r>
            <a:r>
              <a:rPr lang="en-US" altLang="en-US" sz="1800" b="1"/>
              <a:t>Вот</a:t>
            </a:r>
            <a:r>
              <a:rPr lang="en-US" altLang="ru-RU" sz="1800" b="1"/>
              <a:t> </a:t>
            </a:r>
            <a:r>
              <a:rPr lang="en-US" altLang="en-US" sz="1800" b="1"/>
              <a:t>как</a:t>
            </a:r>
            <a:r>
              <a:rPr lang="en-US" altLang="ru-RU" sz="1800" b="1"/>
              <a:t> </a:t>
            </a:r>
            <a:r>
              <a:rPr lang="en-US" altLang="en-US" sz="1800" b="1"/>
              <a:t>это</a:t>
            </a:r>
            <a:r>
              <a:rPr lang="en-US" altLang="ru-RU" sz="1800" b="1"/>
              <a:t> </a:t>
            </a:r>
            <a:r>
              <a:rPr lang="en-US" altLang="en-US" sz="1800" b="1"/>
              <a:t>было</a:t>
            </a:r>
            <a:r>
              <a:rPr lang="en-US" altLang="ru-RU" sz="1800" b="1"/>
              <a:t>)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1934210"/>
          <a:ext cx="10972800" cy="4615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7605"/>
                <a:gridCol w="7275195"/>
              </a:tblGrid>
              <a:tr h="4615180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Седьмая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симфония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Т</a:t>
                      </a:r>
                      <a:r>
                        <a:rPr lang="en-US" altLang="ru-RU"/>
                        <a:t>.</a:t>
                      </a:r>
                      <a:r>
                        <a:rPr lang="en-US" altLang="en-US"/>
                        <a:t>Цинберг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Блокада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Ленинграда</a:t>
                      </a:r>
                      <a:r>
                        <a:rPr lang="en-US" altLang="ru-RU"/>
                        <a:t>… </a:t>
                      </a:r>
                      <a:r>
                        <a:rPr lang="en-US" altLang="en-US"/>
                        <a:t>Юная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Катя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берёт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под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свою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опеку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трёхлетнего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мальчика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спасая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смерти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благодаря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этому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сама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обретает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силы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дальше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Повесть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Тамары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Сергеевны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Цинберг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рассказывает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удивительно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светлую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честную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историю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незаметных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ежедневных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подвигах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ленинградцев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том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что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означала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храбрость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отдельного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человека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проникновенных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тонко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созвучных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тексту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иллюстрациях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Елены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Жуковской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читатели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увидят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суровую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волевую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Катю</a:t>
                      </a:r>
                      <a:r>
                        <a:rPr lang="en-US" altLang="ru-RU"/>
                        <a:t> - </a:t>
                      </a:r>
                      <a:r>
                        <a:rPr lang="en-US" altLang="en-US"/>
                        <a:t>девочку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добрым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сердцем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чистой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душой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маленького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хрупкого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Митю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прекрасный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несломленный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город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4" descr="2024_01_27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1933575"/>
            <a:ext cx="3467100" cy="46158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1277620"/>
          </a:xfrm>
        </p:spPr>
        <p:txBody>
          <a:bodyPr/>
          <a:p>
            <a:r>
              <a:rPr lang="en-US" altLang="en-US" sz="1800" b="1"/>
              <a:t>Эпизоды</a:t>
            </a:r>
            <a:r>
              <a:rPr lang="en-US" altLang="ru-RU" sz="1800" b="1"/>
              <a:t> </a:t>
            </a:r>
            <a:r>
              <a:rPr lang="en-US" altLang="en-US" sz="1800" b="1"/>
              <a:t>военного</a:t>
            </a:r>
            <a:r>
              <a:rPr lang="en-US" altLang="ru-RU" sz="1800" b="1"/>
              <a:t> </a:t>
            </a:r>
            <a:r>
              <a:rPr lang="en-US" altLang="en-US" sz="1800" b="1"/>
              <a:t>детства</a:t>
            </a:r>
            <a:r>
              <a:rPr lang="en-US" altLang="ru-RU" sz="1800" b="1"/>
              <a:t> : </a:t>
            </a:r>
            <a:r>
              <a:rPr lang="en-US" altLang="en-US" sz="1800" b="1"/>
              <a:t>воспоминания</a:t>
            </a:r>
            <a:r>
              <a:rPr lang="en-US" altLang="ru-RU" sz="1800" b="1"/>
              <a:t> </a:t>
            </a:r>
            <a:r>
              <a:rPr lang="en-US" altLang="en-US" sz="1800" b="1"/>
              <a:t>бежечан</a:t>
            </a:r>
            <a:r>
              <a:rPr lang="en-US" altLang="ru-RU" sz="1800" b="1"/>
              <a:t> - </a:t>
            </a:r>
            <a:r>
              <a:rPr lang="en-US" altLang="en-US" sz="1800" b="1"/>
              <a:t>детей</a:t>
            </a:r>
            <a:r>
              <a:rPr lang="en-US" altLang="ru-RU" sz="1800" b="1"/>
              <a:t> </a:t>
            </a:r>
            <a:r>
              <a:rPr lang="en-US" altLang="en-US" sz="1800" b="1"/>
              <a:t>войны</a:t>
            </a:r>
            <a:r>
              <a:rPr lang="en-US" altLang="ru-RU" sz="1800" b="1"/>
              <a:t>, </a:t>
            </a:r>
            <a:r>
              <a:rPr lang="en-US" altLang="en-US" sz="1800" b="1"/>
              <a:t>читателей</a:t>
            </a:r>
            <a:r>
              <a:rPr lang="en-US" altLang="ru-RU" sz="1800" b="1"/>
              <a:t> </a:t>
            </a:r>
            <a:r>
              <a:rPr lang="en-US" altLang="en-US" sz="1800" b="1"/>
              <a:t>библиотеки</a:t>
            </a:r>
            <a:r>
              <a:rPr lang="en-US" altLang="ru-RU" sz="1800" b="1"/>
              <a:t> / </a:t>
            </a:r>
            <a:r>
              <a:rPr lang="en-US" altLang="en-US" sz="1800" b="1"/>
              <a:t>составитель</a:t>
            </a:r>
            <a:r>
              <a:rPr lang="en-US" altLang="ru-RU" sz="1800" b="1"/>
              <a:t> : </a:t>
            </a:r>
            <a:r>
              <a:rPr lang="en-US" altLang="en-US" sz="1800" b="1"/>
              <a:t>Г</a:t>
            </a:r>
            <a:r>
              <a:rPr lang="en-US" altLang="ru-RU" sz="1800" b="1"/>
              <a:t>. </a:t>
            </a:r>
            <a:r>
              <a:rPr lang="en-US" altLang="en-US" sz="1800" b="1"/>
              <a:t>А</a:t>
            </a:r>
            <a:r>
              <a:rPr lang="en-US" altLang="ru-RU" sz="1800" b="1"/>
              <a:t>. </a:t>
            </a:r>
            <a:r>
              <a:rPr lang="en-US" altLang="en-US" sz="1800" b="1"/>
              <a:t>Воронина</a:t>
            </a:r>
            <a:r>
              <a:rPr lang="en-US" altLang="ru-RU" sz="1800" b="1"/>
              <a:t> ; </a:t>
            </a:r>
            <a:r>
              <a:rPr lang="en-US" altLang="en-US" sz="1800" b="1"/>
              <a:t>художник</a:t>
            </a:r>
            <a:r>
              <a:rPr lang="en-US" altLang="ru-RU" sz="1800" b="1"/>
              <a:t> </a:t>
            </a:r>
            <a:r>
              <a:rPr lang="en-US" altLang="en-US" sz="1800" b="1"/>
              <a:t>Вячеслав</a:t>
            </a:r>
            <a:r>
              <a:rPr lang="en-US" altLang="ru-RU" sz="1800" b="1"/>
              <a:t> </a:t>
            </a:r>
            <a:r>
              <a:rPr lang="en-US" altLang="en-US" sz="1800" b="1"/>
              <a:t>Розмин</a:t>
            </a:r>
            <a:r>
              <a:rPr lang="en-US" altLang="ru-RU" sz="1800" b="1"/>
              <a:t> ; </a:t>
            </a:r>
            <a:r>
              <a:rPr lang="en-US" altLang="en-US" sz="1800" b="1"/>
              <a:t>редактор</a:t>
            </a:r>
            <a:r>
              <a:rPr lang="en-US" altLang="ru-RU" sz="1800" b="1"/>
              <a:t> </a:t>
            </a:r>
            <a:r>
              <a:rPr lang="en-US" altLang="en-US" sz="1800" b="1"/>
              <a:t>С</a:t>
            </a:r>
            <a:r>
              <a:rPr lang="en-US" altLang="ru-RU" sz="1800" b="1"/>
              <a:t>. </a:t>
            </a:r>
            <a:r>
              <a:rPr lang="en-US" altLang="en-US" sz="1800" b="1"/>
              <a:t>В</a:t>
            </a:r>
            <a:r>
              <a:rPr lang="en-US" altLang="ru-RU" sz="1800" b="1"/>
              <a:t>. </a:t>
            </a:r>
            <a:r>
              <a:rPr lang="en-US" altLang="en-US" sz="1800" b="1"/>
              <a:t>Бривер</a:t>
            </a:r>
            <a:r>
              <a:rPr lang="en-US" altLang="ru-RU" sz="1800" b="1"/>
              <a:t>. - </a:t>
            </a:r>
            <a:r>
              <a:rPr lang="en-US" altLang="en-US" sz="1800" b="1"/>
              <a:t>Изд</a:t>
            </a:r>
            <a:r>
              <a:rPr lang="en-US" altLang="ru-RU" sz="1800" b="1"/>
              <a:t>. 2-</a:t>
            </a:r>
            <a:r>
              <a:rPr lang="en-US" altLang="en-US" sz="1800" b="1"/>
              <a:t>е</a:t>
            </a:r>
            <a:r>
              <a:rPr lang="en-US" altLang="ru-RU" sz="1800" b="1"/>
              <a:t> </a:t>
            </a:r>
            <a:r>
              <a:rPr lang="en-US" altLang="en-US" sz="1800" b="1"/>
              <a:t>доп</a:t>
            </a:r>
            <a:r>
              <a:rPr lang="en-US" altLang="ru-RU" sz="1800" b="1"/>
              <a:t>. - </a:t>
            </a:r>
            <a:r>
              <a:rPr lang="en-US" altLang="en-US" sz="1800" b="1"/>
              <a:t>Бежецк</a:t>
            </a:r>
            <a:r>
              <a:rPr lang="en-US" altLang="ru-RU" sz="1800" b="1"/>
              <a:t> : </a:t>
            </a:r>
            <a:r>
              <a:rPr lang="en-US" altLang="en-US" sz="1800" b="1"/>
              <a:t>Бежецкая</a:t>
            </a:r>
            <a:r>
              <a:rPr lang="en-US" altLang="ru-RU" sz="1800" b="1"/>
              <a:t> </a:t>
            </a:r>
            <a:r>
              <a:rPr lang="en-US" altLang="en-US" sz="1800" b="1"/>
              <a:t>библиотека</a:t>
            </a:r>
            <a:r>
              <a:rPr lang="en-US" altLang="ru-RU" sz="1800" b="1"/>
              <a:t> </a:t>
            </a:r>
            <a:r>
              <a:rPr lang="en-US" altLang="en-US" sz="1800" b="1"/>
              <a:t>им</a:t>
            </a:r>
            <a:r>
              <a:rPr lang="en-US" altLang="ru-RU" sz="1800" b="1"/>
              <a:t>. </a:t>
            </a:r>
            <a:r>
              <a:rPr lang="en-US" altLang="en-US" sz="1800" b="1"/>
              <a:t>В</a:t>
            </a:r>
            <a:r>
              <a:rPr lang="en-US" altLang="ru-RU" sz="1800" b="1"/>
              <a:t>. </a:t>
            </a:r>
            <a:r>
              <a:rPr lang="en-US" altLang="en-US" sz="1800" b="1"/>
              <a:t>Я</a:t>
            </a:r>
            <a:r>
              <a:rPr lang="en-US" altLang="ru-RU" sz="1800" b="1"/>
              <a:t>. </a:t>
            </a:r>
            <a:r>
              <a:rPr lang="en-US" altLang="en-US" sz="1800" b="1"/>
              <a:t>Шишкова</a:t>
            </a:r>
            <a:r>
              <a:rPr lang="en-US" altLang="ru-RU" sz="1800" b="1"/>
              <a:t> : </a:t>
            </a:r>
            <a:r>
              <a:rPr lang="en-US" altLang="en-US" sz="1800" b="1"/>
              <a:t>Бежецкое</a:t>
            </a:r>
            <a:r>
              <a:rPr lang="en-US" altLang="ru-RU" sz="1800" b="1"/>
              <a:t> </a:t>
            </a:r>
            <a:r>
              <a:rPr lang="en-US" altLang="en-US" sz="1800" b="1"/>
              <a:t>краеведческое</a:t>
            </a:r>
            <a:r>
              <a:rPr lang="en-US" altLang="ru-RU" sz="1800" b="1"/>
              <a:t> </a:t>
            </a:r>
            <a:r>
              <a:rPr lang="en-US" altLang="en-US" sz="1800" b="1"/>
              <a:t>общество</a:t>
            </a:r>
            <a:r>
              <a:rPr lang="en-US" altLang="ru-RU" sz="1800" b="1"/>
              <a:t>, 2020. - 139, [1] </a:t>
            </a:r>
            <a:r>
              <a:rPr lang="en-US" altLang="en-US" sz="1800" b="1"/>
              <a:t>с</a:t>
            </a:r>
            <a:r>
              <a:rPr lang="en-US" altLang="ru-RU" sz="1800" b="1"/>
              <a:t>. : </a:t>
            </a:r>
            <a:r>
              <a:rPr lang="en-US" altLang="en-US" sz="1800" b="1"/>
              <a:t>ил</a:t>
            </a:r>
            <a:r>
              <a:rPr lang="en-US" altLang="ru-RU" sz="1800" b="1"/>
              <a:t>., </a:t>
            </a:r>
            <a:r>
              <a:rPr lang="en-US" altLang="en-US" sz="1800" b="1"/>
              <a:t>портр</a:t>
            </a:r>
            <a:r>
              <a:rPr lang="en-US" altLang="ru-RU" sz="1800" b="1"/>
              <a:t>. 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2191385"/>
          <a:ext cx="10972800" cy="4461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1275"/>
                <a:gridCol w="7121525"/>
              </a:tblGrid>
              <a:tr h="4461510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Непростую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жизнь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подготовила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судьба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целому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поколению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детей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которому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было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суждено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родиться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накануне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страшнейшего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события</a:t>
                      </a:r>
                      <a:r>
                        <a:rPr lang="en-US" altLang="ru-RU"/>
                        <a:t> - </a:t>
                      </a:r>
                      <a:r>
                        <a:rPr lang="en-US" altLang="en-US"/>
                        <a:t>Великой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Отечественной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войны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Недетские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испытания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выпали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долю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ребят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детство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которых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закончилось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несправедливо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рано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  <a:p>
                      <a:pPr>
                        <a:buNone/>
                      </a:pPr>
                      <a:r>
                        <a:rPr lang="en-US" altLang="ru-RU"/>
                        <a:t>"</a:t>
                      </a:r>
                      <a:r>
                        <a:rPr lang="en-US" altLang="en-US"/>
                        <a:t>Эпизоды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военного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детства</a:t>
                      </a:r>
                      <a:r>
                        <a:rPr lang="en-US" altLang="ru-RU"/>
                        <a:t>" - </a:t>
                      </a:r>
                      <a:r>
                        <a:rPr lang="en-US" altLang="en-US"/>
                        <a:t>книга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где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собраны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воспоминания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детей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которые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преждевременно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повзрослели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Как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они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жили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чем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мечтали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чего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нетерпением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ждали</a:t>
                      </a:r>
                      <a:r>
                        <a:rPr lang="en-US" altLang="ru-RU"/>
                        <a:t> - </a:t>
                      </a:r>
                      <a:r>
                        <a:rPr lang="en-US" altLang="en-US"/>
                        <a:t>об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этом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многом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другом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можно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узнать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страниц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издания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  <a:p>
                      <a:pPr>
                        <a:buNone/>
                      </a:pPr>
                      <a:r>
                        <a:rPr lang="en-US" altLang="en-US"/>
                        <a:t>Смирнова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Людмила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Ивановна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поделилась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своми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воспоминаниями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блокадных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суровых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днях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4" descr="2024_01_27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65" y="2190750"/>
            <a:ext cx="3656965" cy="44621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US" sz="1800" b="1"/>
              <a:t>Оборона</a:t>
            </a:r>
            <a:r>
              <a:rPr lang="en-US" altLang="ru-RU" sz="1800" b="1"/>
              <a:t> </a:t>
            </a:r>
            <a:r>
              <a:rPr lang="en-US" altLang="en-US" sz="1800" b="1"/>
              <a:t>Ленинграда</a:t>
            </a:r>
            <a:r>
              <a:rPr lang="en-US" altLang="ru-RU" sz="1800" b="1"/>
              <a:t> // </a:t>
            </a:r>
            <a:r>
              <a:rPr lang="en-US" altLang="en-US" sz="1800" b="1"/>
              <a:t>Великая</a:t>
            </a:r>
            <a:r>
              <a:rPr lang="en-US" altLang="ru-RU" sz="1800" b="1"/>
              <a:t> </a:t>
            </a:r>
            <a:r>
              <a:rPr lang="en-US" altLang="en-US" sz="1800" b="1"/>
              <a:t>Отечественная</a:t>
            </a:r>
            <a:r>
              <a:rPr lang="en-US" altLang="ru-RU" sz="1800" b="1"/>
              <a:t> </a:t>
            </a:r>
            <a:r>
              <a:rPr lang="en-US" altLang="en-US" sz="1800" b="1"/>
              <a:t>война</a:t>
            </a:r>
            <a:r>
              <a:rPr lang="en-US" altLang="ru-RU" sz="1800" b="1"/>
              <a:t> / </a:t>
            </a:r>
            <a:r>
              <a:rPr lang="en-US" altLang="en-US" sz="1800" b="1"/>
              <a:t>авт</a:t>
            </a:r>
            <a:r>
              <a:rPr lang="en-US" altLang="ru-RU" sz="1800" b="1"/>
              <a:t>.-</a:t>
            </a:r>
            <a:r>
              <a:rPr lang="en-US" altLang="en-US" sz="1800" b="1"/>
              <a:t>сост</a:t>
            </a:r>
            <a:r>
              <a:rPr lang="en-US" altLang="ru-RU" sz="1800" b="1"/>
              <a:t>. </a:t>
            </a:r>
            <a:r>
              <a:rPr lang="en-US" altLang="en-US" sz="1800" b="1"/>
              <a:t>О</a:t>
            </a:r>
            <a:r>
              <a:rPr lang="en-US" altLang="ru-RU" sz="1800" b="1"/>
              <a:t>.</a:t>
            </a:r>
            <a:r>
              <a:rPr lang="en-US" altLang="en-US" sz="1800" b="1"/>
              <a:t>А</a:t>
            </a:r>
            <a:r>
              <a:rPr lang="en-US" altLang="ru-RU" sz="1800" b="1"/>
              <a:t>. </a:t>
            </a:r>
            <a:r>
              <a:rPr lang="en-US" altLang="en-US" sz="1800" b="1"/>
              <a:t>Ржешевский</a:t>
            </a:r>
            <a:r>
              <a:rPr lang="en-US" altLang="ru-RU" sz="1800" b="1"/>
              <a:t>, </a:t>
            </a:r>
            <a:r>
              <a:rPr lang="en-US" altLang="en-US" sz="1800" b="1"/>
              <a:t>Ю</a:t>
            </a:r>
            <a:r>
              <a:rPr lang="en-US" altLang="ru-RU" sz="1800" b="1"/>
              <a:t>.</a:t>
            </a:r>
            <a:r>
              <a:rPr lang="en-US" altLang="en-US" sz="1800" b="1"/>
              <a:t>А</a:t>
            </a:r>
            <a:r>
              <a:rPr lang="en-US" altLang="ru-RU" sz="1800" b="1"/>
              <a:t>. </a:t>
            </a:r>
            <a:r>
              <a:rPr lang="en-US" altLang="en-US" sz="1800" b="1"/>
              <a:t>Никифоров</a:t>
            </a:r>
            <a:r>
              <a:rPr lang="en-US" altLang="ru-RU" sz="1800" b="1"/>
              <a:t>. - </a:t>
            </a:r>
            <a:r>
              <a:rPr lang="en-US" altLang="en-US" sz="1800" b="1"/>
              <a:t>Москва</a:t>
            </a:r>
            <a:r>
              <a:rPr lang="en-US" altLang="ru-RU" sz="1800" b="1"/>
              <a:t>, 2015. - </a:t>
            </a:r>
            <a:r>
              <a:rPr lang="en-US" altLang="en-US" sz="1800" b="1"/>
              <a:t>С</a:t>
            </a:r>
            <a:r>
              <a:rPr lang="en-US" altLang="ru-RU" sz="1800" b="1"/>
              <a:t>. 139 - 146</a:t>
            </a:r>
            <a:endParaRPr lang="en-US" altLang="ru-RU" sz="1800" b="1"/>
          </a:p>
        </p:txBody>
      </p:sp>
      <p:graphicFrame>
        <p:nvGraphicFramePr>
          <p:cNvPr id="6" name="Замещающее содержимое 5"/>
          <p:cNvGraphicFramePr/>
          <p:nvPr>
            <p:ph idx="1"/>
            <p:custDataLst>
              <p:tags r:id="rId1"/>
            </p:custDataLst>
          </p:nvPr>
        </p:nvGraphicFramePr>
        <p:xfrm>
          <a:off x="609600" y="1174750"/>
          <a:ext cx="10972800" cy="2018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64720"/>
                <a:gridCol w="208080"/>
              </a:tblGrid>
              <a:tr h="55499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Книга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посвящается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героической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победе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нашего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народа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в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Великой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Отечественной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войне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.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Она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рассказывает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о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событиях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предвоенных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лет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,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об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основных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периодах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Великой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Отечнственной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войны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,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о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главных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сражениях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и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военачальниках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,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о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подвигах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бойцов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на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полях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сражений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и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героизме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на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трудовом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фронте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в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тылу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.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Книга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построена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во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многом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на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воспоминаниях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участников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событий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,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доукментальных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 </a:t>
                      </a:r>
                      <a:r>
                        <a:rPr lang="en-US" altLang="en-US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свидельствах</a:t>
                      </a:r>
                      <a:r>
                        <a:rPr lang="en-US" altLang="ru-RU">
                          <a:solidFill>
                            <a:schemeClr val="accent3"/>
                          </a:solidFill>
                          <a:highlight>
                            <a:srgbClr val="0000FF"/>
                          </a:highlight>
                        </a:rPr>
                        <a:t>.</a:t>
                      </a:r>
                      <a:endParaRPr lang="en-US" altLang="ru-RU">
                        <a:solidFill>
                          <a:schemeClr val="accent3"/>
                        </a:solidFill>
                        <a:highlight>
                          <a:srgbClr val="0000FF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Изображение 6"/>
          <p:cNvPicPr/>
          <p:nvPr/>
        </p:nvPicPr>
        <p:blipFill>
          <a:blip r:embed="rId2"/>
          <a:stretch>
            <a:fillRect/>
          </a:stretch>
        </p:blipFill>
        <p:spPr>
          <a:xfrm>
            <a:off x="6816090" y="3039110"/>
            <a:ext cx="2413000" cy="2943225"/>
          </a:xfrm>
          <a:prstGeom prst="rect">
            <a:avLst/>
          </a:prstGeom>
        </p:spPr>
      </p:pic>
      <p:pic>
        <p:nvPicPr>
          <p:cNvPr id="9" name="Изображение 8" descr="2024_01_2712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170" y="3039110"/>
            <a:ext cx="2360295" cy="29432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430" y="233680"/>
            <a:ext cx="9682480" cy="539750"/>
          </a:xfrm>
        </p:spPr>
        <p:txBody>
          <a:bodyPr/>
          <a:p>
            <a:pPr algn="ctr"/>
            <a:r>
              <a:rPr lang="en-US" altLang="en-US" sz="1800" b="1"/>
              <a:t>Ленинград</a:t>
            </a:r>
            <a:r>
              <a:rPr lang="en-US" altLang="ru-RU" sz="1800" b="1"/>
              <a:t> // </a:t>
            </a:r>
            <a:r>
              <a:rPr lang="en-US" altLang="en-US" sz="1800" b="1"/>
              <a:t>Города</a:t>
            </a:r>
            <a:r>
              <a:rPr lang="en-US" altLang="ru-RU" sz="1800" b="1"/>
              <a:t>-</a:t>
            </a:r>
            <a:r>
              <a:rPr lang="en-US" altLang="en-US" sz="1800" b="1"/>
              <a:t>герои</a:t>
            </a:r>
            <a:r>
              <a:rPr lang="en-US" altLang="ru-RU" sz="1800" b="1"/>
              <a:t>. </a:t>
            </a:r>
            <a:r>
              <a:rPr lang="en-US" altLang="en-US" sz="1800" b="1"/>
              <a:t>Героизм</a:t>
            </a:r>
            <a:r>
              <a:rPr lang="en-US" altLang="ru-RU" sz="1800" b="1"/>
              <a:t> </a:t>
            </a:r>
            <a:r>
              <a:rPr lang="en-US" altLang="en-US" sz="1800" b="1"/>
              <a:t>и</a:t>
            </a:r>
            <a:r>
              <a:rPr lang="en-US" altLang="ru-RU" sz="1800" b="1"/>
              <a:t> </a:t>
            </a:r>
            <a:r>
              <a:rPr lang="en-US" altLang="en-US" sz="1800" b="1"/>
              <a:t>мужество</a:t>
            </a:r>
            <a:r>
              <a:rPr lang="en-US" altLang="ru-RU" sz="1800" b="1"/>
              <a:t>, 1941-1945. - </a:t>
            </a:r>
            <a:r>
              <a:rPr lang="en-US" altLang="en-US" sz="1800" b="1"/>
              <a:t>Москва</a:t>
            </a:r>
            <a:r>
              <a:rPr lang="en-US" altLang="ru-RU" sz="1800" b="1"/>
              <a:t>, [2015]. -  </a:t>
            </a:r>
            <a:r>
              <a:rPr lang="en-US" altLang="en-US" sz="1800" b="1"/>
              <a:t>С</a:t>
            </a:r>
            <a:r>
              <a:rPr lang="en-US" altLang="ru-RU" sz="1800" b="1"/>
              <a:t>. 6 - 9.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1174750"/>
          <a:ext cx="10972800" cy="1743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800"/>
              </a:tblGrid>
              <a:tr h="1743710">
                <a:tc>
                  <a:txBody>
                    <a:bodyPr/>
                    <a:p>
                      <a:pPr marL="0" indent="0" algn="just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Иллюстрированное издание посвящено городам-героям и крепости-герою Советского Союза. В нем представлены материалы хроники военных лет и современные фотографии мемориальных комплексов. В издание также включен список городов Воинской Славы России.</a:t>
                      </a:r>
                      <a:endParaRPr lang="en-US" altLang="zh-CN" sz="1200" b="0" i="1">
                        <a:solidFill>
                          <a:schemeClr val="bg1"/>
                        </a:solidFill>
                        <a:latin typeface="Verdana" panose="020B0604030504040204"/>
                        <a:ea typeface="Verdana" panose="020B0604030504040204"/>
                      </a:endParaRPr>
                    </a:p>
                    <a:p>
                      <a:pPr marL="0" indent="0" algn="just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Блокадный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Ленинград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.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Невозможно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без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слез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и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содрогания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вспоминать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о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событиях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Великой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Отечественной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войны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,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которые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стали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победной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,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героической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и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трагичной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страницей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истории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нашего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народа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.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Одним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из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таких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событий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явилась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блокада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Ленинграда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,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которая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длилась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долгих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900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дней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смерти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,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голода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,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холода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,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бомбежек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,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отчаянья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и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мужества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жителей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Северной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 </a:t>
                      </a:r>
                      <a:r>
                        <a:rPr lang="en-US" altLang="en-US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столицы</a:t>
                      </a:r>
                      <a:r>
                        <a:rPr lang="en-US" altLang="ru-RU" sz="1200" b="0" i="1">
                          <a:solidFill>
                            <a:schemeClr val="bg1"/>
                          </a:solidFill>
                          <a:latin typeface="Verdana" panose="020B0604030504040204"/>
                          <a:ea typeface="Verdana" panose="020B0604030504040204"/>
                        </a:rPr>
                        <a:t>.</a:t>
                      </a:r>
                      <a:endParaRPr lang="en-US" altLang="ru-RU" sz="1200" b="0" i="1">
                        <a:solidFill>
                          <a:schemeClr val="bg1"/>
                        </a:solidFill>
                        <a:latin typeface="Verdana" panose="020B0604030504040204"/>
                        <a:ea typeface="Verdana" panose="020B0604030504040204"/>
                      </a:endParaRPr>
                    </a:p>
                  </a:txBody>
                  <a:tcPr marL="57467" marR="57467" marT="38417" marB="38417" anchor="ctr" anchorCtr="0"/>
                </a:tc>
              </a:tr>
            </a:tbl>
          </a:graphicData>
        </a:graphic>
      </p:graphicFrame>
      <p:pic>
        <p:nvPicPr>
          <p:cNvPr id="7" name="Изображение 6"/>
          <p:cNvPicPr/>
          <p:nvPr/>
        </p:nvPicPr>
        <p:blipFill>
          <a:blip r:embed="rId2"/>
          <a:stretch>
            <a:fillRect/>
          </a:stretch>
        </p:blipFill>
        <p:spPr>
          <a:xfrm>
            <a:off x="511810" y="3117215"/>
            <a:ext cx="2094865" cy="3498850"/>
          </a:xfrm>
          <a:prstGeom prst="rect">
            <a:avLst/>
          </a:prstGeom>
        </p:spPr>
      </p:pic>
      <p:pic>
        <p:nvPicPr>
          <p:cNvPr id="9" name="Изображение 8" descr="2024_01_2701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90" y="3116580"/>
            <a:ext cx="6090285" cy="35001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493395"/>
          <a:ext cx="10972800" cy="1633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800"/>
              </a:tblGrid>
              <a:tr h="8166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1941 </a:t>
                      </a:r>
                      <a:r>
                        <a:rPr lang="en-US" altLang="en-US"/>
                        <a:t>году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Гитлер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развернул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военные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действия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подступах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Ленинграду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чтобы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полностью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уничтожить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город</a:t>
                      </a:r>
                      <a:r>
                        <a:rPr lang="en-US" altLang="ru-RU"/>
                        <a:t>. 8 </a:t>
                      </a:r>
                      <a:r>
                        <a:rPr lang="en-US" altLang="en-US"/>
                        <a:t>сентября</a:t>
                      </a:r>
                      <a:r>
                        <a:rPr lang="en-US" altLang="ru-RU"/>
                        <a:t> 1941 </a:t>
                      </a:r>
                      <a:r>
                        <a:rPr lang="en-US" altLang="en-US"/>
                        <a:t>года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кольцо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вокруг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важного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стратегического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политического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центра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сомкнулось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городе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осталось</a:t>
                      </a:r>
                      <a:r>
                        <a:rPr lang="en-US" altLang="ru-RU"/>
                        <a:t> 2,5 </a:t>
                      </a:r>
                      <a:r>
                        <a:rPr lang="en-US" altLang="en-US"/>
                        <a:t>миллиона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жителей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Постоянные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бомбардировки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вражеской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авиации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уничтожали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людей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дома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архитектурные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памятники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склады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продовольствием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Во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время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было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района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до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которого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мог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долететь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вражеский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снаряд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Были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определены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районы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улицы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где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риск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стать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жертвой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вражеской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артиллерии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был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наибольшим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Там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были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развешены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специальные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предупреждающие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таблички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таким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например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текстом</a:t>
                      </a:r>
                      <a:r>
                        <a:rPr lang="en-US" altLang="ru-RU"/>
                        <a:t>: </a:t>
                      </a:r>
                      <a:r>
                        <a:rPr lang="en-US" altLang="en-US"/>
                        <a:t>«</a:t>
                      </a:r>
                      <a:r>
                        <a:rPr lang="en-US" altLang="en-US"/>
                        <a:t>Граждане</a:t>
                      </a:r>
                      <a:r>
                        <a:rPr lang="en-US" altLang="ru-RU"/>
                        <a:t>! </a:t>
                      </a:r>
                      <a:r>
                        <a:rPr lang="en-US" altLang="en-US"/>
                        <a:t>При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артобстреле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эта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сторона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улицы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наиболее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опасна</a:t>
                      </a:r>
                      <a:r>
                        <a:rPr lang="en-US" altLang="en-US"/>
                        <a:t>»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Несколько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из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них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сохранилось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городе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сегодня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память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блокаде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Лютый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голод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косил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людей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тысячами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Карточная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система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спасала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положение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Хлебные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нормы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были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настолько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малы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что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жители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все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равно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умирали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истощения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надежды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Рейха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панику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хаос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среди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населения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оправдались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Город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продолжал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трудиться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Чтобы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как</a:t>
                      </a:r>
                      <a:r>
                        <a:rPr lang="en-US" altLang="ru-RU"/>
                        <a:t>-</a:t>
                      </a:r>
                      <a:r>
                        <a:rPr lang="en-US" altLang="en-US"/>
                        <a:t>то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помочь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осажденным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жителям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через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Ладогу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была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организована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«</a:t>
                      </a:r>
                      <a:r>
                        <a:rPr lang="en-US" altLang="en-US"/>
                        <a:t>Дорога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жизни</a:t>
                      </a:r>
                      <a:r>
                        <a:rPr lang="en-US" altLang="en-US"/>
                        <a:t>»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по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которой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смогли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эвакуировать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часть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населения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доставлять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некоторые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продукты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</a:txBody>
                  <a:tcPr/>
                </a:tc>
              </a:tr>
              <a:tr h="816610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2984500"/>
          </a:xfrm>
        </p:spPr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3175000"/>
            <a:ext cx="10972800" cy="3547110"/>
          </a:xfrm>
        </p:spPr>
        <p:txBody>
          <a:bodyPr/>
          <a:p>
            <a:r>
              <a:rPr lang="en-US" altLang="en-US" sz="1800"/>
              <a:t>«</a:t>
            </a:r>
            <a:r>
              <a:rPr lang="en-US" altLang="en-US" sz="1800"/>
              <a:t>Разо́рванное</a:t>
            </a:r>
            <a:r>
              <a:rPr lang="en-US" altLang="ru-RU" sz="1800"/>
              <a:t> </a:t>
            </a:r>
            <a:r>
              <a:rPr lang="en-US" altLang="en-US" sz="1800"/>
              <a:t>кольцо́</a:t>
            </a:r>
            <a:r>
              <a:rPr lang="en-US" altLang="en-US" sz="1800"/>
              <a:t>»</a:t>
            </a:r>
            <a:r>
              <a:rPr lang="en-US" altLang="ru-RU" sz="1800"/>
              <a:t> — </a:t>
            </a:r>
            <a:r>
              <a:rPr lang="en-US" altLang="en-US" sz="1800"/>
              <a:t>мемориал</a:t>
            </a:r>
            <a:r>
              <a:rPr lang="en-US" altLang="ru-RU" sz="1800"/>
              <a:t>, </a:t>
            </a:r>
            <a:r>
              <a:rPr lang="en-US" altLang="en-US" sz="1800"/>
              <a:t>входящий</a:t>
            </a:r>
            <a:r>
              <a:rPr lang="en-US" altLang="ru-RU" sz="1800"/>
              <a:t> </a:t>
            </a:r>
            <a:r>
              <a:rPr lang="en-US" altLang="en-US" sz="1800"/>
              <a:t>в</a:t>
            </a:r>
            <a:r>
              <a:rPr lang="en-US" altLang="ru-RU" sz="1800"/>
              <a:t> </a:t>
            </a:r>
            <a:r>
              <a:rPr lang="en-US" altLang="en-US" sz="1800"/>
              <a:t>Зелёный</a:t>
            </a:r>
            <a:r>
              <a:rPr lang="en-US" altLang="ru-RU" sz="1800"/>
              <a:t> </a:t>
            </a:r>
            <a:r>
              <a:rPr lang="en-US" altLang="en-US" sz="1800"/>
              <a:t>пояс</a:t>
            </a:r>
            <a:r>
              <a:rPr lang="en-US" altLang="ru-RU" sz="1800"/>
              <a:t> </a:t>
            </a:r>
            <a:r>
              <a:rPr lang="en-US" altLang="en-US" sz="1800"/>
              <a:t>Славы</a:t>
            </a:r>
            <a:r>
              <a:rPr lang="en-US" altLang="ru-RU" sz="1800"/>
              <a:t>, </a:t>
            </a:r>
            <a:r>
              <a:rPr lang="en-US" altLang="en-US" sz="1800"/>
              <a:t>расположен</a:t>
            </a:r>
            <a:r>
              <a:rPr lang="en-US" altLang="ru-RU" sz="1800"/>
              <a:t> </a:t>
            </a:r>
            <a:r>
              <a:rPr lang="en-US" altLang="en-US" sz="1800"/>
              <a:t>на</a:t>
            </a:r>
            <a:r>
              <a:rPr lang="en-US" altLang="ru-RU" sz="1800"/>
              <a:t> </a:t>
            </a:r>
            <a:r>
              <a:rPr lang="en-US" altLang="en-US" sz="1800"/>
              <a:t>западном</a:t>
            </a:r>
            <a:r>
              <a:rPr lang="en-US" altLang="ru-RU" sz="1800"/>
              <a:t> </a:t>
            </a:r>
            <a:r>
              <a:rPr lang="en-US" altLang="en-US" sz="1800"/>
              <a:t>берегу</a:t>
            </a:r>
            <a:r>
              <a:rPr lang="en-US" altLang="ru-RU" sz="1800"/>
              <a:t> </a:t>
            </a:r>
            <a:r>
              <a:rPr lang="en-US" altLang="en-US" sz="1800"/>
              <a:t>Ладожского</a:t>
            </a:r>
            <a:r>
              <a:rPr lang="en-US" altLang="ru-RU" sz="1800"/>
              <a:t> </a:t>
            </a:r>
            <a:r>
              <a:rPr lang="en-US" altLang="en-US" sz="1800"/>
              <a:t>озера</a:t>
            </a:r>
            <a:r>
              <a:rPr lang="en-US" altLang="ru-RU" sz="1800"/>
              <a:t>. </a:t>
            </a:r>
            <a:r>
              <a:rPr lang="en-US" altLang="en-US" sz="1800"/>
              <a:t>Открыт</a:t>
            </a:r>
            <a:r>
              <a:rPr lang="en-US" altLang="ru-RU" sz="1800"/>
              <a:t> 29 </a:t>
            </a:r>
            <a:r>
              <a:rPr lang="en-US" altLang="en-US" sz="1800"/>
              <a:t>октября</a:t>
            </a:r>
            <a:r>
              <a:rPr lang="en-US" altLang="ru-RU" sz="1800"/>
              <a:t> 1966 </a:t>
            </a:r>
            <a:r>
              <a:rPr lang="en-US" altLang="en-US" sz="1800"/>
              <a:t>года</a:t>
            </a:r>
            <a:r>
              <a:rPr lang="en-US" altLang="ru-RU" sz="1800"/>
              <a:t>. </a:t>
            </a:r>
            <a:r>
              <a:rPr lang="en-US" altLang="en-US" sz="1800"/>
              <a:t>Находится</a:t>
            </a:r>
            <a:r>
              <a:rPr lang="en-US" altLang="ru-RU" sz="1800"/>
              <a:t> </a:t>
            </a:r>
            <a:r>
              <a:rPr lang="en-US" altLang="en-US" sz="1800"/>
              <a:t>на</a:t>
            </a:r>
            <a:r>
              <a:rPr lang="en-US" altLang="ru-RU" sz="1800"/>
              <a:t> </a:t>
            </a:r>
            <a:r>
              <a:rPr lang="en-US" altLang="en-US" sz="1800"/>
              <a:t>Вагановском</a:t>
            </a:r>
            <a:r>
              <a:rPr lang="en-US" altLang="ru-RU" sz="1800"/>
              <a:t> </a:t>
            </a:r>
            <a:r>
              <a:rPr lang="en-US" altLang="en-US" sz="1800"/>
              <a:t>спуске</a:t>
            </a:r>
            <a:r>
              <a:rPr lang="en-US" altLang="ru-RU" sz="1800"/>
              <a:t>, </a:t>
            </a:r>
            <a:r>
              <a:rPr lang="en-US" altLang="en-US" sz="1800"/>
              <a:t>откуда</a:t>
            </a:r>
            <a:r>
              <a:rPr lang="en-US" altLang="ru-RU" sz="1800"/>
              <a:t> </a:t>
            </a:r>
            <a:r>
              <a:rPr lang="en-US" altLang="en-US" sz="1800"/>
              <a:t>автоколонны</a:t>
            </a:r>
            <a:r>
              <a:rPr lang="en-US" altLang="ru-RU" sz="1800"/>
              <a:t> </a:t>
            </a:r>
            <a:r>
              <a:rPr lang="en-US" altLang="en-US" sz="1800"/>
              <a:t>брали</a:t>
            </a:r>
            <a:r>
              <a:rPr lang="en-US" altLang="ru-RU" sz="1800"/>
              <a:t> </a:t>
            </a:r>
            <a:r>
              <a:rPr lang="en-US" altLang="en-US" sz="1800"/>
              <a:t>курс</a:t>
            </a:r>
            <a:r>
              <a:rPr lang="en-US" altLang="ru-RU" sz="1800"/>
              <a:t> </a:t>
            </a:r>
            <a:r>
              <a:rPr lang="en-US" altLang="en-US" sz="1800"/>
              <a:t>к</a:t>
            </a:r>
            <a:r>
              <a:rPr lang="en-US" altLang="ru-RU" sz="1800"/>
              <a:t> </a:t>
            </a:r>
            <a:r>
              <a:rPr lang="en-US" altLang="en-US" sz="1800"/>
              <a:t>восточному</a:t>
            </a:r>
            <a:r>
              <a:rPr lang="en-US" altLang="ru-RU" sz="1800"/>
              <a:t> </a:t>
            </a:r>
            <a:r>
              <a:rPr lang="en-US" altLang="en-US" sz="1800"/>
              <a:t>берегу</a:t>
            </a:r>
            <a:r>
              <a:rPr lang="en-US" altLang="ru-RU" sz="1800"/>
              <a:t> </a:t>
            </a:r>
            <a:r>
              <a:rPr lang="en-US" altLang="en-US" sz="1800"/>
              <a:t>бухты</a:t>
            </a:r>
            <a:r>
              <a:rPr lang="en-US" altLang="ru-RU" sz="1800"/>
              <a:t> </a:t>
            </a:r>
            <a:r>
              <a:rPr lang="en-US" altLang="en-US" sz="1800"/>
              <a:t>Петрокрепость</a:t>
            </a:r>
            <a:r>
              <a:rPr lang="en-US" altLang="ru-RU" sz="1800"/>
              <a:t> </a:t>
            </a:r>
            <a:r>
              <a:rPr lang="en-US" altLang="en-US" sz="1800"/>
              <a:t>Ладожского</a:t>
            </a:r>
            <a:r>
              <a:rPr lang="en-US" altLang="ru-RU" sz="1800"/>
              <a:t> </a:t>
            </a:r>
            <a:r>
              <a:rPr lang="en-US" altLang="en-US" sz="1800"/>
              <a:t>озера</a:t>
            </a:r>
            <a:r>
              <a:rPr lang="en-US" altLang="ru-RU" sz="1800"/>
              <a:t> </a:t>
            </a:r>
            <a:r>
              <a:rPr lang="en-US" altLang="en-US" sz="1800"/>
              <a:t>и</a:t>
            </a:r>
            <a:r>
              <a:rPr lang="en-US" altLang="ru-RU" sz="1800"/>
              <a:t> </a:t>
            </a:r>
            <a:r>
              <a:rPr lang="en-US" altLang="en-US" sz="1800"/>
              <a:t>куда</a:t>
            </a:r>
            <a:r>
              <a:rPr lang="en-US" altLang="ru-RU" sz="1800"/>
              <a:t> </a:t>
            </a:r>
            <a:r>
              <a:rPr lang="en-US" altLang="en-US" sz="1800"/>
              <a:t>потом</a:t>
            </a:r>
            <a:r>
              <a:rPr lang="en-US" altLang="ru-RU" sz="1800"/>
              <a:t> </a:t>
            </a:r>
            <a:r>
              <a:rPr lang="en-US" altLang="en-US" sz="1800"/>
              <a:t>возвращались</a:t>
            </a:r>
            <a:r>
              <a:rPr lang="en-US" altLang="ru-RU" sz="1800"/>
              <a:t>, </a:t>
            </a:r>
            <a:r>
              <a:rPr lang="en-US" altLang="en-US" sz="1800"/>
              <a:t>преодолев</a:t>
            </a:r>
            <a:r>
              <a:rPr lang="en-US" altLang="ru-RU" sz="1800"/>
              <a:t> </a:t>
            </a:r>
            <a:r>
              <a:rPr lang="en-US" altLang="en-US" sz="1800"/>
              <a:t>расстояние</a:t>
            </a:r>
            <a:r>
              <a:rPr lang="en-US" altLang="ru-RU" sz="1800"/>
              <a:t> </a:t>
            </a:r>
            <a:r>
              <a:rPr lang="en-US" altLang="en-US" sz="1800"/>
              <a:t>в</a:t>
            </a:r>
            <a:r>
              <a:rPr lang="en-US" altLang="ru-RU" sz="1800"/>
              <a:t> 30 </a:t>
            </a:r>
            <a:r>
              <a:rPr lang="en-US" altLang="en-US" sz="1800"/>
              <a:t>километров</a:t>
            </a:r>
            <a:r>
              <a:rPr lang="en-US" altLang="ru-RU" sz="1800"/>
              <a:t>.</a:t>
            </a:r>
            <a:endParaRPr lang="en-US" altLang="ru-RU" sz="1800"/>
          </a:p>
          <a:p>
            <a:r>
              <a:rPr lang="en-US" altLang="en-US" sz="1800"/>
              <a:t>У</a:t>
            </a:r>
            <a:r>
              <a:rPr lang="en-US" altLang="ru-RU" sz="1800"/>
              <a:t> </a:t>
            </a:r>
            <a:r>
              <a:rPr lang="en-US" altLang="en-US" sz="1800"/>
              <a:t>подножия</a:t>
            </a:r>
            <a:r>
              <a:rPr lang="en-US" altLang="ru-RU" sz="1800"/>
              <a:t> </a:t>
            </a:r>
            <a:r>
              <a:rPr lang="en-US" altLang="en-US" sz="1800"/>
              <a:t>кольца</a:t>
            </a:r>
            <a:r>
              <a:rPr lang="en-US" altLang="ru-RU" sz="1800"/>
              <a:t> </a:t>
            </a:r>
            <a:r>
              <a:rPr lang="en-US" altLang="en-US" sz="1800"/>
              <a:t>выбиты</a:t>
            </a:r>
            <a:r>
              <a:rPr lang="en-US" altLang="ru-RU" sz="1800"/>
              <a:t> </a:t>
            </a:r>
            <a:r>
              <a:rPr lang="en-US" altLang="en-US" sz="1800"/>
              <a:t>строки</a:t>
            </a:r>
            <a:r>
              <a:rPr lang="en-US" altLang="ru-RU" sz="1800"/>
              <a:t>:</a:t>
            </a:r>
            <a:endParaRPr lang="en-US" altLang="ru-RU" sz="1800"/>
          </a:p>
          <a:p>
            <a:r>
              <a:rPr lang="en-US" altLang="en-US" sz="1800"/>
              <a:t>Потомок</a:t>
            </a:r>
            <a:r>
              <a:rPr lang="en-US" altLang="ru-RU" sz="1800"/>
              <a:t>, </a:t>
            </a:r>
            <a:r>
              <a:rPr lang="en-US" altLang="en-US" sz="1800"/>
              <a:t>знай</a:t>
            </a:r>
            <a:r>
              <a:rPr lang="en-US" altLang="ru-RU" sz="1800"/>
              <a:t>: </a:t>
            </a:r>
            <a:r>
              <a:rPr lang="en-US" altLang="en-US" sz="1800"/>
              <a:t>в</a:t>
            </a:r>
            <a:r>
              <a:rPr lang="en-US" altLang="ru-RU" sz="1800"/>
              <a:t> </a:t>
            </a:r>
            <a:r>
              <a:rPr lang="en-US" altLang="en-US" sz="1800"/>
              <a:t>суровые</a:t>
            </a:r>
            <a:r>
              <a:rPr lang="en-US" altLang="ru-RU" sz="1800"/>
              <a:t> </a:t>
            </a:r>
            <a:r>
              <a:rPr lang="en-US" altLang="en-US" sz="1800"/>
              <a:t>года</a:t>
            </a:r>
            <a:r>
              <a:rPr lang="en-US" altLang="ru-RU" sz="1800"/>
              <a:t>,</a:t>
            </a:r>
            <a:endParaRPr lang="en-US" altLang="ru-RU" sz="1800"/>
          </a:p>
          <a:p>
            <a:r>
              <a:rPr lang="en-US" altLang="en-US" sz="1800"/>
              <a:t>Верны</a:t>
            </a:r>
            <a:r>
              <a:rPr lang="en-US" altLang="ru-RU" sz="1800"/>
              <a:t> </a:t>
            </a:r>
            <a:r>
              <a:rPr lang="en-US" altLang="en-US" sz="1800"/>
              <a:t>народу</a:t>
            </a:r>
            <a:r>
              <a:rPr lang="en-US" altLang="ru-RU" sz="1800"/>
              <a:t>, </a:t>
            </a:r>
            <a:r>
              <a:rPr lang="en-US" altLang="en-US" sz="1800"/>
              <a:t>долгу</a:t>
            </a:r>
            <a:r>
              <a:rPr lang="en-US" altLang="ru-RU" sz="1800"/>
              <a:t> </a:t>
            </a:r>
            <a:r>
              <a:rPr lang="en-US" altLang="en-US" sz="1800"/>
              <a:t>и</a:t>
            </a:r>
            <a:r>
              <a:rPr lang="en-US" altLang="ru-RU" sz="1800"/>
              <a:t> </a:t>
            </a:r>
            <a:r>
              <a:rPr lang="en-US" altLang="en-US" sz="1800"/>
              <a:t>Отчизне</a:t>
            </a:r>
            <a:r>
              <a:rPr lang="en-US" altLang="ru-RU" sz="1800"/>
              <a:t>,</a:t>
            </a:r>
            <a:endParaRPr lang="en-US" altLang="ru-RU" sz="1800"/>
          </a:p>
          <a:p>
            <a:r>
              <a:rPr lang="en-US" altLang="en-US" sz="1800"/>
              <a:t>Через</a:t>
            </a:r>
            <a:r>
              <a:rPr lang="en-US" altLang="ru-RU" sz="1800"/>
              <a:t> </a:t>
            </a:r>
            <a:r>
              <a:rPr lang="en-US" altLang="en-US" sz="1800"/>
              <a:t>торосы</a:t>
            </a:r>
            <a:r>
              <a:rPr lang="en-US" altLang="ru-RU" sz="1800"/>
              <a:t> </a:t>
            </a:r>
            <a:r>
              <a:rPr lang="en-US" altLang="en-US" sz="1800"/>
              <a:t>ладожского</a:t>
            </a:r>
            <a:r>
              <a:rPr lang="en-US" altLang="ru-RU" sz="1800"/>
              <a:t> </a:t>
            </a:r>
            <a:r>
              <a:rPr lang="en-US" altLang="en-US" sz="1800"/>
              <a:t>льда</a:t>
            </a:r>
            <a:endParaRPr lang="en-US" altLang="en-US" sz="1800"/>
          </a:p>
          <a:p>
            <a:r>
              <a:rPr lang="en-US" altLang="en-US" sz="1800"/>
              <a:t>Отсюда</a:t>
            </a:r>
            <a:r>
              <a:rPr lang="en-US" altLang="ru-RU" sz="1800"/>
              <a:t> </a:t>
            </a:r>
            <a:r>
              <a:rPr lang="en-US" altLang="en-US" sz="1800"/>
              <a:t>мы</a:t>
            </a:r>
            <a:r>
              <a:rPr lang="en-US" altLang="ru-RU" sz="1800"/>
              <a:t> </a:t>
            </a:r>
            <a:r>
              <a:rPr lang="en-US" altLang="en-US" sz="1800"/>
              <a:t>вели</a:t>
            </a:r>
            <a:r>
              <a:rPr lang="en-US" altLang="ru-RU" sz="1800"/>
              <a:t> </a:t>
            </a:r>
            <a:r>
              <a:rPr lang="en-US" altLang="en-US" sz="1800"/>
              <a:t>дорогу</a:t>
            </a:r>
            <a:r>
              <a:rPr lang="en-US" altLang="ru-RU" sz="1800"/>
              <a:t> </a:t>
            </a:r>
            <a:r>
              <a:rPr lang="en-US" altLang="en-US" sz="1800"/>
              <a:t>Жизни</a:t>
            </a:r>
            <a:r>
              <a:rPr lang="en-US" altLang="ru-RU" sz="1800"/>
              <a:t>,</a:t>
            </a:r>
            <a:endParaRPr lang="en-US" altLang="ru-RU" sz="1800"/>
          </a:p>
          <a:p>
            <a:r>
              <a:rPr lang="en-US" altLang="en-US" sz="1800"/>
              <a:t>Чтоб</a:t>
            </a:r>
            <a:r>
              <a:rPr lang="en-US" altLang="ru-RU" sz="1800"/>
              <a:t> </a:t>
            </a:r>
            <a:r>
              <a:rPr lang="en-US" altLang="en-US" sz="1800"/>
              <a:t>жизнь</a:t>
            </a:r>
            <a:r>
              <a:rPr lang="en-US" altLang="ru-RU" sz="1800"/>
              <a:t> </a:t>
            </a:r>
            <a:r>
              <a:rPr lang="en-US" altLang="en-US" sz="1800"/>
              <a:t>не</a:t>
            </a:r>
            <a:r>
              <a:rPr lang="en-US" altLang="ru-RU" sz="1800"/>
              <a:t> </a:t>
            </a:r>
            <a:r>
              <a:rPr lang="en-US" altLang="en-US" sz="1800"/>
              <a:t>умирала</a:t>
            </a:r>
            <a:r>
              <a:rPr lang="en-US" altLang="ru-RU" sz="1800"/>
              <a:t> </a:t>
            </a:r>
            <a:r>
              <a:rPr lang="en-US" altLang="en-US" sz="1800"/>
              <a:t>никогда</a:t>
            </a:r>
            <a:r>
              <a:rPr lang="en-US" altLang="ru-RU" sz="1800"/>
              <a:t>.</a:t>
            </a:r>
            <a:endParaRPr lang="en-US" altLang="ru-RU" sz="1800"/>
          </a:p>
          <a:p>
            <a:pPr algn="ctr"/>
            <a:r>
              <a:rPr lang="en-US" altLang="en-US" sz="1800"/>
              <a:t>Бронислав</a:t>
            </a:r>
            <a:r>
              <a:rPr lang="en-US" altLang="ru-RU" sz="1800"/>
              <a:t> </a:t>
            </a:r>
            <a:r>
              <a:rPr lang="en-US" altLang="en-US" sz="1800"/>
              <a:t>Кежун</a:t>
            </a:r>
            <a:endParaRPr lang="en-US" altLang="en-US" sz="1800"/>
          </a:p>
        </p:txBody>
      </p:sp>
      <p:pic>
        <p:nvPicPr>
          <p:cNvPr id="4" name="Изображение 3" descr="2014_27.01_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235" y="190500"/>
            <a:ext cx="11119485" cy="2984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68035"/>
          </a:xfrm>
        </p:spPr>
        <p:txBody>
          <a:bodyPr/>
          <a:p>
            <a:r>
              <a:rPr lang="en-US" altLang="en-US" sz="2400">
                <a:sym typeface="+mn-ea"/>
              </a:rPr>
              <a:t>Монумент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«Мать</a:t>
            </a:r>
            <a:r>
              <a:rPr lang="en-US" altLang="ru-RU" sz="2400">
                <a:sym typeface="+mn-ea"/>
              </a:rPr>
              <a:t>-</a:t>
            </a:r>
            <a:r>
              <a:rPr lang="en-US" altLang="en-US" sz="2400">
                <a:sym typeface="+mn-ea"/>
              </a:rPr>
              <a:t>Родина»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на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Пискарёвском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кладбище</a:t>
            </a:r>
            <a:r>
              <a:rPr lang="en-US" altLang="ru-RU" sz="2400">
                <a:sym typeface="+mn-ea"/>
              </a:rPr>
              <a:t>. </a:t>
            </a:r>
            <a:r>
              <a:rPr lang="en-US" altLang="en-US" sz="2400">
                <a:sym typeface="+mn-ea"/>
              </a:rPr>
              <a:t>Пискарёвское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мемориа́льное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кла́дбище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расположено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на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севере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Санкт</a:t>
            </a:r>
            <a:r>
              <a:rPr lang="en-US" altLang="ru-RU" sz="2400">
                <a:sym typeface="+mn-ea"/>
              </a:rPr>
              <a:t>-</a:t>
            </a:r>
            <a:r>
              <a:rPr lang="en-US" altLang="en-US" sz="2400">
                <a:sym typeface="+mn-ea"/>
              </a:rPr>
              <a:t>Петербурга</a:t>
            </a:r>
            <a:r>
              <a:rPr lang="en-US" altLang="ru-RU" sz="2400">
                <a:sym typeface="+mn-ea"/>
              </a:rPr>
              <a:t>, </a:t>
            </a:r>
            <a:r>
              <a:rPr lang="en-US" altLang="en-US" sz="2400">
                <a:sym typeface="+mn-ea"/>
              </a:rPr>
              <a:t>одно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из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мест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массовых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захоронений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жертв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блокады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Ленинграда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и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воинов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Ленинградского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фронта</a:t>
            </a:r>
            <a:r>
              <a:rPr lang="en-US" altLang="ru-RU" sz="2400">
                <a:sym typeface="+mn-ea"/>
              </a:rPr>
              <a:t>. </a:t>
            </a:r>
            <a:r>
              <a:rPr lang="en-US" altLang="en-US" sz="2400">
                <a:sym typeface="+mn-ea"/>
              </a:rPr>
              <a:t>На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кладбище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воздвигнут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мемориал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павшим</a:t>
            </a:r>
            <a:r>
              <a:rPr lang="en-US" altLang="ru-RU" sz="2400">
                <a:sym typeface="+mn-ea"/>
              </a:rPr>
              <a:t>.</a:t>
            </a:r>
            <a:br>
              <a:rPr lang="en-US" altLang="ru-RU" sz="2400"/>
            </a:br>
            <a:r>
              <a:rPr lang="ru-RU" altLang="en-US" sz="2400">
                <a:sym typeface="+mn-ea"/>
              </a:rPr>
              <a:t>      </a:t>
            </a:r>
            <a:r>
              <a:rPr lang="en-US" altLang="en-US" sz="2400">
                <a:sym typeface="+mn-ea"/>
              </a:rPr>
              <a:t>На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гранитной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стене</a:t>
            </a:r>
            <a:r>
              <a:rPr lang="en-US" altLang="ru-RU" sz="2400">
                <a:sym typeface="+mn-ea"/>
              </a:rPr>
              <a:t>, </a:t>
            </a:r>
            <a:r>
              <a:rPr lang="en-US" altLang="en-US" sz="2400">
                <a:sym typeface="+mn-ea"/>
              </a:rPr>
              <a:t>расположенной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позади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монумента</a:t>
            </a:r>
            <a:r>
              <a:rPr lang="en-US" altLang="ru-RU" sz="2400">
                <a:sym typeface="+mn-ea"/>
              </a:rPr>
              <a:t>, </a:t>
            </a:r>
            <a:r>
              <a:rPr lang="en-US" altLang="en-US" sz="2400">
                <a:sym typeface="+mn-ea"/>
              </a:rPr>
              <a:t>высечены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строки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Ольги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Берггольц</a:t>
            </a:r>
            <a:r>
              <a:rPr lang="en-US" altLang="ru-RU" sz="2400">
                <a:sym typeface="+mn-ea"/>
              </a:rPr>
              <a:t>:</a:t>
            </a:r>
            <a:br>
              <a:rPr lang="en-US" altLang="ru-RU" sz="2400"/>
            </a:br>
            <a:r>
              <a:rPr lang="en-US" altLang="en-US" sz="2400">
                <a:sym typeface="+mn-ea"/>
              </a:rPr>
              <a:t>Здесь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лежат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ленинградцы</a:t>
            </a:r>
            <a:r>
              <a:rPr lang="en-US" altLang="ru-RU" sz="2400">
                <a:sym typeface="+mn-ea"/>
              </a:rPr>
              <a:t>.</a:t>
            </a:r>
            <a:br>
              <a:rPr lang="en-US" altLang="ru-RU" sz="2400"/>
            </a:br>
            <a:r>
              <a:rPr lang="en-US" altLang="en-US" sz="2400">
                <a:sym typeface="+mn-ea"/>
              </a:rPr>
              <a:t>Здесь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горожане</a:t>
            </a:r>
            <a:r>
              <a:rPr lang="en-US" altLang="ru-RU" sz="2400">
                <a:sym typeface="+mn-ea"/>
              </a:rPr>
              <a:t> — </a:t>
            </a:r>
            <a:r>
              <a:rPr lang="en-US" altLang="en-US" sz="2400">
                <a:sym typeface="+mn-ea"/>
              </a:rPr>
              <a:t>мужчины</a:t>
            </a:r>
            <a:r>
              <a:rPr lang="en-US" altLang="ru-RU" sz="2400">
                <a:sym typeface="+mn-ea"/>
              </a:rPr>
              <a:t>, </a:t>
            </a:r>
            <a:r>
              <a:rPr lang="en-US" altLang="en-US" sz="2400">
                <a:sym typeface="+mn-ea"/>
              </a:rPr>
              <a:t>женщины</a:t>
            </a:r>
            <a:r>
              <a:rPr lang="en-US" altLang="ru-RU" sz="2400">
                <a:sym typeface="+mn-ea"/>
              </a:rPr>
              <a:t>, </a:t>
            </a:r>
            <a:r>
              <a:rPr lang="en-US" altLang="en-US" sz="2400">
                <a:sym typeface="+mn-ea"/>
              </a:rPr>
              <a:t>дети</a:t>
            </a:r>
            <a:r>
              <a:rPr lang="en-US" altLang="ru-RU" sz="2400">
                <a:sym typeface="+mn-ea"/>
              </a:rPr>
              <a:t>.</a:t>
            </a:r>
            <a:br>
              <a:rPr lang="en-US" altLang="ru-RU" sz="2400"/>
            </a:br>
            <a:r>
              <a:rPr lang="en-US" altLang="en-US" sz="2400">
                <a:sym typeface="+mn-ea"/>
              </a:rPr>
              <a:t>Рядом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с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ними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солдаты</a:t>
            </a:r>
            <a:r>
              <a:rPr lang="en-US" altLang="ru-RU" sz="2400">
                <a:sym typeface="+mn-ea"/>
              </a:rPr>
              <a:t>-</a:t>
            </a:r>
            <a:r>
              <a:rPr lang="en-US" altLang="en-US" sz="2400">
                <a:sym typeface="+mn-ea"/>
              </a:rPr>
              <a:t>красноармейцы</a:t>
            </a:r>
            <a:r>
              <a:rPr lang="en-US" altLang="ru-RU" sz="2400">
                <a:sym typeface="+mn-ea"/>
              </a:rPr>
              <a:t>.</a:t>
            </a:r>
            <a:br>
              <a:rPr lang="en-US" altLang="ru-RU" sz="2400"/>
            </a:br>
            <a:r>
              <a:rPr lang="en-US" altLang="en-US" sz="2400">
                <a:sym typeface="+mn-ea"/>
              </a:rPr>
              <a:t>Всею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жизнью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своею</a:t>
            </a:r>
            <a:br>
              <a:rPr lang="en-US" altLang="en-US" sz="2400"/>
            </a:br>
            <a:r>
              <a:rPr lang="en-US" altLang="en-US" sz="2400">
                <a:sym typeface="+mn-ea"/>
              </a:rPr>
              <a:t>Они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защищали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тебя</a:t>
            </a:r>
            <a:r>
              <a:rPr lang="en-US" altLang="ru-RU" sz="2400">
                <a:sym typeface="+mn-ea"/>
              </a:rPr>
              <a:t>, </a:t>
            </a:r>
            <a:r>
              <a:rPr lang="en-US" altLang="en-US" sz="2400">
                <a:sym typeface="+mn-ea"/>
              </a:rPr>
              <a:t>Ленинград</a:t>
            </a:r>
            <a:r>
              <a:rPr lang="en-US" altLang="ru-RU" sz="2400">
                <a:sym typeface="+mn-ea"/>
              </a:rPr>
              <a:t>,</a:t>
            </a:r>
            <a:br>
              <a:rPr lang="en-US" altLang="ru-RU" sz="2400"/>
            </a:br>
            <a:r>
              <a:rPr lang="en-US" altLang="en-US" sz="2400">
                <a:sym typeface="+mn-ea"/>
              </a:rPr>
              <a:t>Колыбель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революции</a:t>
            </a:r>
            <a:r>
              <a:rPr lang="en-US" altLang="ru-RU" sz="2400">
                <a:sym typeface="+mn-ea"/>
              </a:rPr>
              <a:t>.</a:t>
            </a:r>
            <a:br>
              <a:rPr lang="en-US" altLang="ru-RU" sz="2400"/>
            </a:br>
            <a:r>
              <a:rPr lang="en-US" altLang="en-US" sz="2400">
                <a:sym typeface="+mn-ea"/>
              </a:rPr>
              <a:t>Их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имён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благородных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мы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здесь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перечислить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не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сможем</a:t>
            </a:r>
            <a:r>
              <a:rPr lang="en-US" altLang="ru-RU" sz="2400">
                <a:sym typeface="+mn-ea"/>
              </a:rPr>
              <a:t>,</a:t>
            </a:r>
            <a:br>
              <a:rPr lang="en-US" altLang="ru-RU" sz="2400"/>
            </a:br>
            <a:r>
              <a:rPr lang="en-US" altLang="en-US" sz="2400">
                <a:sym typeface="+mn-ea"/>
              </a:rPr>
              <a:t>Так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их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много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под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вечной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охраной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гранита</a:t>
            </a:r>
            <a:r>
              <a:rPr lang="en-US" altLang="ru-RU" sz="2400">
                <a:sym typeface="+mn-ea"/>
              </a:rPr>
              <a:t>.</a:t>
            </a:r>
            <a:br>
              <a:rPr lang="en-US" altLang="ru-RU" sz="2400"/>
            </a:br>
            <a:r>
              <a:rPr lang="en-US" altLang="en-US" sz="2400">
                <a:sym typeface="+mn-ea"/>
              </a:rPr>
              <a:t>Но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знай</a:t>
            </a:r>
            <a:r>
              <a:rPr lang="en-US" altLang="ru-RU" sz="2400">
                <a:sym typeface="+mn-ea"/>
              </a:rPr>
              <a:t>, </a:t>
            </a:r>
            <a:r>
              <a:rPr lang="en-US" altLang="en-US" sz="2400">
                <a:sym typeface="+mn-ea"/>
              </a:rPr>
              <a:t>внимающий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этим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камням</a:t>
            </a:r>
            <a:r>
              <a:rPr lang="en-US" altLang="ru-RU" sz="2400">
                <a:sym typeface="+mn-ea"/>
              </a:rPr>
              <a:t>:</a:t>
            </a:r>
            <a:br>
              <a:rPr lang="en-US" altLang="ru-RU" sz="2400"/>
            </a:br>
            <a:r>
              <a:rPr lang="en-US" altLang="en-US" sz="2400">
                <a:sym typeface="+mn-ea"/>
              </a:rPr>
              <a:t>Никто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не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забыт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и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ничто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не</a:t>
            </a:r>
            <a:r>
              <a:rPr lang="en-US" altLang="ru-RU" sz="2400">
                <a:sym typeface="+mn-ea"/>
              </a:rPr>
              <a:t> </a:t>
            </a:r>
            <a:r>
              <a:rPr lang="en-US" altLang="en-US" sz="2400">
                <a:sym typeface="+mn-ea"/>
              </a:rPr>
              <a:t>забыто</a:t>
            </a:r>
            <a:r>
              <a:rPr lang="en-US" altLang="ru-RU" sz="2400">
                <a:sym typeface="+mn-ea"/>
              </a:rPr>
              <a:t>.</a:t>
            </a:r>
            <a:endParaRPr lang="en-US" altLang="ru-RU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US" sz="1800" b="1"/>
              <a:t>Адамович</a:t>
            </a:r>
            <a:r>
              <a:rPr lang="en-US" altLang="ru-RU" sz="1800" b="1"/>
              <a:t> </a:t>
            </a:r>
            <a:r>
              <a:rPr lang="en-US" altLang="en-US" sz="1800" b="1"/>
              <a:t>А</a:t>
            </a:r>
            <a:r>
              <a:rPr lang="en-US" altLang="ru-RU" sz="1800" b="1"/>
              <a:t>. </a:t>
            </a:r>
            <a:r>
              <a:rPr lang="en-US" altLang="en-US" sz="1800" b="1"/>
              <a:t>Блокадная</a:t>
            </a:r>
            <a:r>
              <a:rPr lang="en-US" altLang="ru-RU" sz="1800" b="1"/>
              <a:t> </a:t>
            </a:r>
            <a:r>
              <a:rPr lang="en-US" altLang="en-US" sz="1800" b="1"/>
              <a:t>книга</a:t>
            </a:r>
            <a:r>
              <a:rPr lang="en-US" altLang="ru-RU" sz="1800" b="1"/>
              <a:t> / </a:t>
            </a:r>
            <a:r>
              <a:rPr lang="en-US" altLang="en-US" sz="1800" b="1"/>
              <a:t>Алесь</a:t>
            </a:r>
            <a:r>
              <a:rPr lang="en-US" altLang="ru-RU" sz="1800" b="1"/>
              <a:t> </a:t>
            </a:r>
            <a:r>
              <a:rPr lang="en-US" altLang="en-US" sz="1800" b="1"/>
              <a:t>Адамович</a:t>
            </a:r>
            <a:r>
              <a:rPr lang="en-US" altLang="ru-RU" sz="1800" b="1"/>
              <a:t>, </a:t>
            </a:r>
            <a:r>
              <a:rPr lang="en-US" altLang="en-US" sz="1800" b="1"/>
              <a:t>Даниил</a:t>
            </a:r>
            <a:r>
              <a:rPr lang="en-US" altLang="ru-RU" sz="1800" b="1"/>
              <a:t> </a:t>
            </a:r>
            <a:r>
              <a:rPr lang="en-US" altLang="en-US" sz="1800" b="1"/>
              <a:t>Гранин</a:t>
            </a:r>
            <a:r>
              <a:rPr lang="en-US" altLang="ru-RU" sz="1800" b="1"/>
              <a:t>. - </a:t>
            </a:r>
            <a:r>
              <a:rPr lang="en-US" altLang="en-US" sz="1800" b="1"/>
              <a:t>Санкт</a:t>
            </a:r>
            <a:r>
              <a:rPr lang="en-US" altLang="ru-RU" sz="1800" b="1"/>
              <a:t>-</a:t>
            </a:r>
            <a:r>
              <a:rPr lang="en-US" altLang="en-US" sz="1800" b="1"/>
              <a:t>Петербург</a:t>
            </a:r>
            <a:r>
              <a:rPr lang="en-US" altLang="ru-RU" sz="1800" b="1"/>
              <a:t> : </a:t>
            </a:r>
            <a:r>
              <a:rPr lang="en-US" altLang="en-US" sz="1800" b="1"/>
              <a:t>Азбука</a:t>
            </a:r>
            <a:r>
              <a:rPr lang="en-US" altLang="ru-RU" sz="1800" b="1"/>
              <a:t> : </a:t>
            </a:r>
            <a:r>
              <a:rPr lang="en-US" altLang="en-US" sz="1800" b="1"/>
              <a:t>Азбука</a:t>
            </a:r>
            <a:r>
              <a:rPr lang="en-US" altLang="ru-RU" sz="1800" b="1"/>
              <a:t>-</a:t>
            </a:r>
            <a:r>
              <a:rPr lang="en-US" altLang="en-US" sz="1800" b="1"/>
              <a:t>Аттикус</a:t>
            </a:r>
            <a:r>
              <a:rPr lang="en-US" altLang="ru-RU" sz="1800" b="1"/>
              <a:t>, 2021. - 672 </a:t>
            </a:r>
            <a:r>
              <a:rPr lang="en-US" altLang="en-US" sz="1800" b="1"/>
              <a:t>с</a:t>
            </a:r>
            <a:r>
              <a:rPr lang="en-US" altLang="ru-RU" sz="1800" b="1"/>
              <a:t>.+</a:t>
            </a:r>
            <a:r>
              <a:rPr lang="en-US" altLang="en-US" sz="1800" b="1"/>
              <a:t>вкл</a:t>
            </a:r>
            <a:r>
              <a:rPr lang="en-US" altLang="ru-RU" sz="1800" b="1"/>
              <a:t>. (16</a:t>
            </a:r>
            <a:r>
              <a:rPr lang="en-US" altLang="en-US" sz="1800" b="1"/>
              <a:t>с</a:t>
            </a:r>
            <a:r>
              <a:rPr lang="en-US" altLang="ru-RU" sz="1800" b="1"/>
              <a:t>.). - </a:t>
            </a:r>
            <a:r>
              <a:rPr lang="en-US" altLang="en-US" sz="1800" b="1"/>
              <a:t>Русская</a:t>
            </a:r>
            <a:r>
              <a:rPr lang="en-US" altLang="ru-RU" sz="1800" b="1"/>
              <a:t> </a:t>
            </a:r>
            <a:r>
              <a:rPr lang="en-US" altLang="en-US" sz="1800" b="1"/>
              <a:t>литература</a:t>
            </a:r>
            <a:r>
              <a:rPr lang="en-US" altLang="ru-RU" sz="1800" b="1"/>
              <a:t>. </a:t>
            </a:r>
            <a:r>
              <a:rPr lang="en-US" altLang="en-US" sz="1800" b="1"/>
              <a:t>Большие</a:t>
            </a:r>
            <a:r>
              <a:rPr lang="en-US" altLang="ru-RU" sz="1800" b="1"/>
              <a:t> </a:t>
            </a:r>
            <a:r>
              <a:rPr lang="en-US" altLang="en-US" sz="1800" b="1"/>
              <a:t>книги</a:t>
            </a:r>
            <a:r>
              <a:rPr lang="en-US" altLang="ru-RU" sz="1800" b="1"/>
              <a:t>.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1174750"/>
          <a:ext cx="10972800" cy="5448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4735"/>
                <a:gridCol w="6108065"/>
              </a:tblGrid>
              <a:tr h="5448300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«</a:t>
                      </a:r>
                      <a:r>
                        <a:rPr lang="en-US" altLang="en-US"/>
                        <a:t>Блокадная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книга</a:t>
                      </a:r>
                      <a:r>
                        <a:rPr lang="en-US" altLang="en-US"/>
                        <a:t>»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рассказывает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муках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осажденного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фашистами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Ленинграда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героизме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жителей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страданиях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мужестве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любви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ненависти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смерти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бессмертии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Основанная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интервью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очевидцами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документах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письмах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она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остается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самым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подлинным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ярким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свидетельством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блокадных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лет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книгой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которую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должен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прочесть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каждый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  <a:p>
                      <a:pPr>
                        <a:buNone/>
                      </a:pPr>
                      <a:endParaRPr lang="en-US" altLang="ru-RU"/>
                    </a:p>
                    <a:p>
                      <a:pPr>
                        <a:buNone/>
                      </a:pP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настоящее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издание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помимо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давно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ставшего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классическим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основного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текста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«</a:t>
                      </a:r>
                      <a:r>
                        <a:rPr lang="en-US" altLang="en-US"/>
                        <a:t>Блокадной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книги</a:t>
                      </a:r>
                      <a:r>
                        <a:rPr lang="en-US" altLang="en-US"/>
                        <a:t>»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вошли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также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материалы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рассказывающие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об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истории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создания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многочисленные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архивные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фотографии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блокадных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лет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4" descr="2024_01_27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74115"/>
            <a:ext cx="4825365" cy="54483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805815"/>
          </a:xfrm>
        </p:spPr>
        <p:txBody>
          <a:bodyPr/>
          <a:p>
            <a:pPr algn="ctr"/>
            <a:r>
              <a:rPr lang="en-US" altLang="en-US" sz="1800" b="1"/>
              <a:t>Алексеев</a:t>
            </a:r>
            <a:r>
              <a:rPr lang="en-US" altLang="ru-RU" sz="1800" b="1"/>
              <a:t> </a:t>
            </a:r>
            <a:r>
              <a:rPr lang="en-US" altLang="en-US" sz="1800" b="1"/>
              <a:t>С</a:t>
            </a:r>
            <a:r>
              <a:rPr lang="en-US" altLang="ru-RU" sz="1800" b="1"/>
              <a:t>.</a:t>
            </a:r>
            <a:r>
              <a:rPr lang="en-US" altLang="en-US" sz="1800" b="1"/>
              <a:t>П</a:t>
            </a:r>
            <a:r>
              <a:rPr lang="en-US" altLang="ru-RU" sz="1800" b="1"/>
              <a:t>. </a:t>
            </a:r>
            <a:r>
              <a:rPr lang="en-US" altLang="en-US" sz="1800" b="1"/>
              <a:t>Подвиг</a:t>
            </a:r>
            <a:r>
              <a:rPr lang="en-US" altLang="ru-RU" sz="1800" b="1"/>
              <a:t> </a:t>
            </a:r>
            <a:r>
              <a:rPr lang="en-US" altLang="en-US" sz="1800" b="1"/>
              <a:t>Ленинграда</a:t>
            </a:r>
            <a:r>
              <a:rPr lang="en-US" altLang="ru-RU" sz="1800" b="1"/>
              <a:t>. 1941-1944 : </a:t>
            </a:r>
            <a:r>
              <a:rPr lang="en-US" altLang="en-US" sz="1800" b="1"/>
              <a:t>рассказы</a:t>
            </a:r>
            <a:r>
              <a:rPr lang="en-US" altLang="ru-RU" sz="1800" b="1"/>
              <a:t> </a:t>
            </a:r>
            <a:r>
              <a:rPr lang="en-US" altLang="en-US" sz="1800" b="1"/>
              <a:t>для</a:t>
            </a:r>
            <a:r>
              <a:rPr lang="en-US" altLang="ru-RU" sz="1800" b="1"/>
              <a:t> </a:t>
            </a:r>
            <a:r>
              <a:rPr lang="en-US" altLang="en-US" sz="1800" b="1"/>
              <a:t>детей</a:t>
            </a:r>
            <a:r>
              <a:rPr lang="en-US" altLang="ru-RU" sz="1800" b="1"/>
              <a:t> / </a:t>
            </a:r>
            <a:r>
              <a:rPr lang="en-US" altLang="en-US" sz="1800" b="1"/>
              <a:t>Сергей</a:t>
            </a:r>
            <a:r>
              <a:rPr lang="en-US" altLang="ru-RU" sz="1800" b="1"/>
              <a:t> </a:t>
            </a:r>
            <a:r>
              <a:rPr lang="en-US" altLang="en-US" sz="1800" b="1"/>
              <a:t>Алексеев</a:t>
            </a:r>
            <a:r>
              <a:rPr lang="en-US" altLang="ru-RU" sz="1800" b="1"/>
              <a:t> ; </a:t>
            </a:r>
            <a:r>
              <a:rPr lang="en-US" altLang="en-US" sz="1800" b="1"/>
              <a:t>художник</a:t>
            </a:r>
            <a:r>
              <a:rPr lang="en-US" altLang="ru-RU" sz="1800" b="1"/>
              <a:t> </a:t>
            </a:r>
            <a:r>
              <a:rPr lang="en-US" altLang="en-US" sz="1800" b="1"/>
              <a:t>А</a:t>
            </a:r>
            <a:r>
              <a:rPr lang="en-US" altLang="ru-RU" sz="1800" b="1"/>
              <a:t>. </a:t>
            </a:r>
            <a:r>
              <a:rPr lang="en-US" altLang="en-US" sz="1800" b="1"/>
              <a:t>Лурье</a:t>
            </a:r>
            <a:r>
              <a:rPr lang="en-US" altLang="ru-RU" sz="1800" b="1"/>
              <a:t>. - </a:t>
            </a:r>
            <a:r>
              <a:rPr lang="en-US" altLang="en-US" sz="1800" b="1"/>
              <a:t>Москва</a:t>
            </a:r>
            <a:r>
              <a:rPr lang="en-US" altLang="ru-RU" sz="1800" b="1"/>
              <a:t> : </a:t>
            </a:r>
            <a:r>
              <a:rPr lang="en-US" altLang="en-US" sz="1800" b="1"/>
              <a:t>Детская</a:t>
            </a:r>
            <a:r>
              <a:rPr lang="en-US" altLang="ru-RU" sz="1800" b="1"/>
              <a:t> </a:t>
            </a:r>
            <a:r>
              <a:rPr lang="en-US" altLang="en-US" sz="1800" b="1"/>
              <a:t>литература</a:t>
            </a:r>
            <a:r>
              <a:rPr lang="en-US" altLang="ru-RU" sz="1800" b="1"/>
              <a:t>, 2018. - 81, [7] </a:t>
            </a:r>
            <a:r>
              <a:rPr lang="en-US" altLang="en-US" sz="1800" b="1"/>
              <a:t>с</a:t>
            </a:r>
            <a:r>
              <a:rPr lang="en-US" altLang="ru-RU" sz="1800" b="1"/>
              <a:t>.. - (</a:t>
            </a:r>
            <a:r>
              <a:rPr lang="en-US" altLang="en-US" sz="1800" b="1"/>
              <a:t>Великие</a:t>
            </a:r>
            <a:r>
              <a:rPr lang="en-US" altLang="ru-RU" sz="1800" b="1"/>
              <a:t> </a:t>
            </a:r>
            <a:r>
              <a:rPr lang="en-US" altLang="en-US" sz="1800" b="1"/>
              <a:t>битвы</a:t>
            </a:r>
            <a:r>
              <a:rPr lang="en-US" altLang="ru-RU" sz="1800" b="1"/>
              <a:t> </a:t>
            </a:r>
            <a:r>
              <a:rPr lang="en-US" altLang="en-US" sz="1800" b="1"/>
              <a:t>Великой</a:t>
            </a:r>
            <a:r>
              <a:rPr lang="en-US" altLang="ru-RU" sz="1800" b="1"/>
              <a:t> </a:t>
            </a:r>
            <a:r>
              <a:rPr lang="en-US" altLang="en-US" sz="1800" b="1"/>
              <a:t>Отечественной</a:t>
            </a:r>
            <a:r>
              <a:rPr lang="en-US" altLang="ru-RU" sz="1800" b="1"/>
              <a:t>)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1174750"/>
          <a:ext cx="10972800" cy="5193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0800"/>
                <a:gridCol w="7112000"/>
              </a:tblGrid>
              <a:tr h="5193665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/>
                        <a:t>Автор</a:t>
                      </a:r>
                      <a:r>
                        <a:rPr lang="en-US" altLang="ru-RU"/>
                        <a:t> - </a:t>
                      </a:r>
                      <a:r>
                        <a:rPr lang="en-US" altLang="en-US"/>
                        <a:t>известный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детский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писатель</a:t>
                      </a:r>
                      <a:r>
                        <a:rPr lang="en-US" altLang="ru-RU"/>
                        <a:t>, </a:t>
                      </a:r>
                      <a:r>
                        <a:rPr lang="en-US" altLang="en-US"/>
                        <a:t>участник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Великой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Отечественной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войны</a:t>
                      </a:r>
                      <a:r>
                        <a:rPr lang="en-US" altLang="ru-RU"/>
                        <a:t> (1941-1945) - </a:t>
                      </a:r>
                      <a:r>
                        <a:rPr lang="en-US" altLang="en-US"/>
                        <a:t>рассказывает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младшим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школьникам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главных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битвах</a:t>
                      </a:r>
                      <a:r>
                        <a:rPr lang="en-US" altLang="ru-RU"/>
                        <a:t>: </a:t>
                      </a:r>
                      <a:r>
                        <a:rPr lang="en-US" altLang="en-US"/>
                        <a:t>шесть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книг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серии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описывают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подвиг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нашего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народа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освобождении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родной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страны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Европы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от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фашистских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захватчиков</a:t>
                      </a:r>
                      <a:r>
                        <a:rPr lang="en-US" altLang="ru-RU"/>
                        <a:t>. </a:t>
                      </a:r>
                      <a:r>
                        <a:rPr lang="en-US" altLang="en-US"/>
                        <a:t>Четвертая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книга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серии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посвящена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блокаде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Ленинграда</a:t>
                      </a:r>
                      <a:r>
                        <a:rPr lang="en-US" altLang="ru-RU"/>
                        <a:t> (1941-1944).</a:t>
                      </a:r>
                      <a:endParaRPr lang="en-US" altLang="ru-RU"/>
                    </a:p>
                    <a:p>
                      <a:pPr>
                        <a:buNone/>
                      </a:pPr>
                      <a:r>
                        <a:rPr lang="en-US" altLang="en-US"/>
                        <a:t>Для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среднего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школьного</a:t>
                      </a:r>
                      <a:r>
                        <a:rPr lang="en-US" altLang="ru-RU"/>
                        <a:t> </a:t>
                      </a:r>
                      <a:r>
                        <a:rPr lang="en-US" altLang="en-US"/>
                        <a:t>возраста</a:t>
                      </a:r>
                      <a:r>
                        <a:rPr lang="en-US" altLang="ru-RU"/>
                        <a:t>.</a:t>
                      </a:r>
                      <a:endParaRPr lang="en-US" alt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4" descr="2024_01_27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35" y="1174750"/>
            <a:ext cx="3835400" cy="51943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US" sz="1800" b="1"/>
              <a:t>Ардаматский</a:t>
            </a:r>
            <a:r>
              <a:rPr lang="en-US" altLang="ru-RU" sz="1800" b="1"/>
              <a:t> </a:t>
            </a:r>
            <a:r>
              <a:rPr lang="en-US" altLang="en-US" sz="1800" b="1"/>
              <a:t>В</a:t>
            </a:r>
            <a:r>
              <a:rPr lang="en-US" altLang="ru-RU" sz="1800" b="1"/>
              <a:t>. </a:t>
            </a:r>
            <a:r>
              <a:rPr lang="en-US" altLang="en-US" sz="1800" b="1"/>
              <a:t>И</a:t>
            </a:r>
            <a:r>
              <a:rPr lang="en-US" altLang="ru-RU" sz="1800" b="1"/>
              <a:t>. </a:t>
            </a:r>
            <a:r>
              <a:rPr lang="en-US" altLang="en-US" sz="1800" b="1"/>
              <a:t>Ленинградская</a:t>
            </a:r>
            <a:r>
              <a:rPr lang="en-US" altLang="ru-RU" sz="1800" b="1"/>
              <a:t> </a:t>
            </a:r>
            <a:r>
              <a:rPr lang="en-US" altLang="en-US" sz="1800" b="1"/>
              <a:t>зима</a:t>
            </a:r>
            <a:r>
              <a:rPr lang="en-US" altLang="ru-RU" sz="1800" b="1"/>
              <a:t> : </a:t>
            </a:r>
            <a:r>
              <a:rPr lang="en-US" altLang="en-US" sz="1800" b="1"/>
              <a:t>советская</a:t>
            </a:r>
            <a:r>
              <a:rPr lang="en-US" altLang="ru-RU" sz="1800" b="1"/>
              <a:t> </a:t>
            </a:r>
            <a:r>
              <a:rPr lang="en-US" altLang="en-US" sz="1800" b="1"/>
              <a:t>контрразведка</a:t>
            </a:r>
            <a:r>
              <a:rPr lang="en-US" altLang="ru-RU" sz="1800" b="1"/>
              <a:t> </a:t>
            </a:r>
            <a:r>
              <a:rPr lang="en-US" altLang="en-US" sz="1800" b="1"/>
              <a:t>в</a:t>
            </a:r>
            <a:r>
              <a:rPr lang="en-US" altLang="ru-RU" sz="1800" b="1"/>
              <a:t> </a:t>
            </a:r>
            <a:r>
              <a:rPr lang="en-US" altLang="en-US" sz="1800" b="1"/>
              <a:t>блокадном</a:t>
            </a:r>
            <a:r>
              <a:rPr lang="en-US" altLang="ru-RU" sz="1800" b="1"/>
              <a:t> </a:t>
            </a:r>
            <a:r>
              <a:rPr lang="en-US" altLang="en-US" sz="1800" b="1"/>
              <a:t>Ленинграде</a:t>
            </a:r>
            <a:r>
              <a:rPr lang="en-US" altLang="ru-RU" sz="1800" b="1"/>
              <a:t> / </a:t>
            </a:r>
            <a:r>
              <a:rPr lang="en-US" altLang="en-US" sz="1800" b="1"/>
              <a:t>Василий</a:t>
            </a:r>
            <a:r>
              <a:rPr lang="en-US" altLang="ru-RU" sz="1800" b="1"/>
              <a:t> </a:t>
            </a:r>
            <a:r>
              <a:rPr lang="en-US" altLang="en-US" sz="1800" b="1"/>
              <a:t>Ардаматский</a:t>
            </a:r>
            <a:r>
              <a:rPr lang="en-US" altLang="ru-RU" sz="1800" b="1"/>
              <a:t>. - </a:t>
            </a:r>
            <a:r>
              <a:rPr lang="en-US" altLang="en-US" sz="1800" b="1"/>
              <a:t>Москва</a:t>
            </a:r>
            <a:r>
              <a:rPr lang="en-US" altLang="ru-RU" sz="1800" b="1"/>
              <a:t> : </a:t>
            </a:r>
            <a:r>
              <a:rPr lang="en-US" altLang="en-US" sz="1800" b="1"/>
              <a:t>Яуза</a:t>
            </a:r>
            <a:r>
              <a:rPr lang="en-US" altLang="ru-RU" sz="1800" b="1"/>
              <a:t> : </a:t>
            </a:r>
            <a:r>
              <a:rPr lang="en-US" altLang="en-US" sz="1800" b="1"/>
              <a:t>Эксмо</a:t>
            </a:r>
            <a:r>
              <a:rPr lang="en-US" altLang="ru-RU" sz="1800" b="1"/>
              <a:t>, 2022. - 412, [4] </a:t>
            </a:r>
            <a:r>
              <a:rPr lang="en-US" altLang="en-US" sz="1800" b="1"/>
              <a:t>с</a:t>
            </a:r>
            <a:r>
              <a:rPr lang="en-US" altLang="ru-RU" sz="1800" b="1"/>
              <a:t>. </a:t>
            </a:r>
            <a:endParaRPr lang="en-US" altLang="ru-RU" sz="1800" b="1"/>
          </a:p>
        </p:txBody>
      </p:sp>
      <p:graphicFrame>
        <p:nvGraphicFramePr>
          <p:cNvPr id="4" name="Замещающее содержимое 3"/>
          <p:cNvGraphicFramePr/>
          <p:nvPr>
            <p:ph idx="1"/>
            <p:custDataLst>
              <p:tags r:id="rId1"/>
            </p:custDataLst>
          </p:nvPr>
        </p:nvGraphicFramePr>
        <p:xfrm>
          <a:off x="609600" y="1174750"/>
          <a:ext cx="10972800" cy="5040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6250"/>
                <a:gridCol w="7956550"/>
              </a:tblGrid>
              <a:tr h="2520315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 marL="0" indent="0" algn="just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работе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советской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контрразведки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блокадном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Ленинграде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написано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немало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но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повесть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Ардаматского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показывает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совсем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другую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сторону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ее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деятельности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борьбу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вражеской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агентурой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—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пятой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колонной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завербованной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абвером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еще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накануне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войны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События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рассказанные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автором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знакомы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ему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не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понаслышке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—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годы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войны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он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работал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радиокорреспондентом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осажденном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городе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был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свидетелем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блокады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схватки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разведок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Произведения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Ардаматского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контрразведке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были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высоко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оценены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профессионалами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—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он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стал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лауреатом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премии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КГБ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области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литературы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был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награжден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золотой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медалью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имени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Н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Кузнецова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Рудольф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Абель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считал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их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очень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правдивыми</a:t>
                      </a:r>
                      <a:r>
                        <a:rPr lang="en-US" altLang="ru-RU" sz="1400" b="0" i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.</a:t>
                      </a:r>
                      <a:endParaRPr lang="en-US" altLang="ru-RU" sz="1400" b="0" i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/>
                        <a:cs typeface="Arial" panose="020B0604020202020204" pitchFamily="34" charset="0"/>
                      </a:endParaRPr>
                    </a:p>
                  </a:txBody>
                  <a:tcPr marL="57467" marR="57467" marT="38417" marB="38417" anchor="ctr" anchorCtr="0"/>
                </a:tc>
              </a:tr>
              <a:tr h="2520315">
                <a:tc>
                  <a:txBody>
                    <a:bodyPr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повести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кадровый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немецкий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разведчик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Михель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Эрик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Аксель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успешно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действовавший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против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Испанской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республики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1936-1939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гг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.,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вербует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Ленинграде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советских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граждан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которые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после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начала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войны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должны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были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стать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основой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вражеской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пятой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колонны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однако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работа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гитлеровской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агентуры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была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сорвана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советской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контрразведкой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бдительностью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ленинградцев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.</a:t>
                      </a:r>
                      <a:endParaRPr lang="en-US" altLang="ru-RU" sz="1400" b="0" i="0">
                        <a:solidFill>
                          <a:srgbClr val="4A4A4A"/>
                        </a:solidFill>
                        <a:latin typeface="Arial" panose="020B0604020202020204" pitchFamily="34" charset="0"/>
                        <a:ea typeface="Verdana" panose="020B06040305040402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ru-RU" sz="1400" b="0" i="0">
                        <a:solidFill>
                          <a:srgbClr val="4A4A4A"/>
                        </a:solidFill>
                        <a:latin typeface="Arial" panose="020B0604020202020204" pitchFamily="34" charset="0"/>
                        <a:ea typeface="Verdana" panose="020B06040305040402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годы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Великой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Отечественной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войны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Василий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Ардаматский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вел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дневники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предлагаемая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книга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стала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итогом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всего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того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что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писатель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увидел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пережил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те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грозные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дни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Ленинграде</a:t>
                      </a:r>
                      <a:r>
                        <a:rPr lang="en-US" altLang="ru-RU" sz="14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ea typeface="Verdana" panose="020B0604030504040204"/>
                          <a:cs typeface="Arial" panose="020B0604020202020204" pitchFamily="34" charset="0"/>
                        </a:rPr>
                        <a:t>.</a:t>
                      </a:r>
                      <a:endParaRPr lang="en-US" altLang="ru-RU" sz="1400" b="0" i="0">
                        <a:solidFill>
                          <a:srgbClr val="4A4A4A"/>
                        </a:solidFill>
                        <a:latin typeface="Arial" panose="020B0604020202020204" pitchFamily="34" charset="0"/>
                        <a:ea typeface="Verdana" panose="020B0604030504040204"/>
                        <a:cs typeface="Arial" panose="020B0604020202020204" pitchFamily="34" charset="0"/>
                      </a:endParaRPr>
                    </a:p>
                  </a:txBody>
                  <a:tcPr marL="57467" marR="57467" marT="38417" marB="38417" anchor="ctr" anchorCtr="0"/>
                </a:tc>
              </a:tr>
            </a:tbl>
          </a:graphicData>
        </a:graphic>
      </p:graphicFrame>
      <p:pic>
        <p:nvPicPr>
          <p:cNvPr id="5" name="Изображение 4" descr="2024_01_27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95" y="1175385"/>
            <a:ext cx="2936875" cy="426847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64*87"/>
  <p:tag name="TABLE_ENDDRAG_RECT" val="48*92*864*87"/>
</p:tagLst>
</file>

<file path=ppt/tags/tag10.xml><?xml version="1.0" encoding="utf-8"?>
<p:tagLst xmlns:p="http://schemas.openxmlformats.org/presentationml/2006/main">
  <p:tag name="TABLE_ENDDRAG_ORIGIN_RECT" val="864*409"/>
  <p:tag name="TABLE_ENDDRAG_RECT" val="48*92*864*409"/>
</p:tagLst>
</file>

<file path=ppt/tags/tag11.xml><?xml version="1.0" encoding="utf-8"?>
<p:tagLst xmlns:p="http://schemas.openxmlformats.org/presentationml/2006/main">
  <p:tag name="TABLE_ENDDRAG_ORIGIN_RECT" val="864*399"/>
  <p:tag name="TABLE_ENDDRAG_RECT" val="48*92*864*399"/>
</p:tagLst>
</file>

<file path=ppt/tags/tag12.xml><?xml version="1.0" encoding="utf-8"?>
<p:tagLst xmlns:p="http://schemas.openxmlformats.org/presentationml/2006/main">
  <p:tag name="TABLE_ENDDRAG_ORIGIN_RECT" val="864*370"/>
  <p:tag name="TABLE_ENDDRAG_RECT" val="48*158*864*370"/>
</p:tagLst>
</file>

<file path=ppt/tags/tag13.xml><?xml version="1.0" encoding="utf-8"?>
<p:tagLst xmlns:p="http://schemas.openxmlformats.org/presentationml/2006/main">
  <p:tag name="TABLE_ENDDRAG_ORIGIN_RECT" val="864*363"/>
  <p:tag name="TABLE_ENDDRAG_RECT" val="48*152*864*363"/>
</p:tagLst>
</file>

<file path=ppt/tags/tag14.xml><?xml version="1.0" encoding="utf-8"?>
<p:tagLst xmlns:p="http://schemas.openxmlformats.org/presentationml/2006/main">
  <p:tag name="TABLE_ENDDRAG_ORIGIN_RECT" val="864*351"/>
  <p:tag name="TABLE_ENDDRAG_RECT" val="48*172*864*351"/>
</p:tagLst>
</file>

<file path=ppt/tags/tag2.xml><?xml version="1.0" encoding="utf-8"?>
<p:tagLst xmlns:p="http://schemas.openxmlformats.org/presentationml/2006/main">
  <p:tag name="TABLE_ENDDRAG_ORIGIN_RECT" val="864*137"/>
  <p:tag name="TABLE_ENDDRAG_RECT" val="48*92*864*137"/>
</p:tagLst>
</file>

<file path=ppt/tags/tag3.xml><?xml version="1.0" encoding="utf-8"?>
<p:tagLst xmlns:p="http://schemas.openxmlformats.org/presentationml/2006/main">
  <p:tag name="TABLE_ENDDRAG_ORIGIN_RECT" val="864*128"/>
  <p:tag name="TABLE_ENDDRAG_RECT" val="48*92*864*128"/>
</p:tagLst>
</file>

<file path=ppt/tags/tag4.xml><?xml version="1.0" encoding="utf-8"?>
<p:tagLst xmlns:p="http://schemas.openxmlformats.org/presentationml/2006/main">
  <p:tag name="TABLE_ENDDRAG_ORIGIN_RECT" val="864*428"/>
  <p:tag name="TABLE_ENDDRAG_RECT" val="48*92*864*429"/>
</p:tagLst>
</file>

<file path=ppt/tags/tag5.xml><?xml version="1.0" encoding="utf-8"?>
<p:tagLst xmlns:p="http://schemas.openxmlformats.org/presentationml/2006/main">
  <p:tag name="TABLE_ENDDRAG_ORIGIN_RECT" val="864*408"/>
  <p:tag name="TABLE_ENDDRAG_RECT" val="48*92*864*408"/>
</p:tagLst>
</file>

<file path=ppt/tags/tag6.xml><?xml version="1.0" encoding="utf-8"?>
<p:tagLst xmlns:p="http://schemas.openxmlformats.org/presentationml/2006/main">
  <p:tag name="TABLE_ENDDRAG_ORIGIN_RECT" val="864*396"/>
  <p:tag name="TABLE_ENDDRAG_RECT" val="48*92*864*396"/>
</p:tagLst>
</file>

<file path=ppt/tags/tag7.xml><?xml version="1.0" encoding="utf-8"?>
<p:tagLst xmlns:p="http://schemas.openxmlformats.org/presentationml/2006/main">
  <p:tag name="TABLE_ENDDRAG_ORIGIN_RECT" val="864*380"/>
  <p:tag name="TABLE_ENDDRAG_RECT" val="48*92*864*380"/>
</p:tagLst>
</file>

<file path=ppt/tags/tag8.xml><?xml version="1.0" encoding="utf-8"?>
<p:tagLst xmlns:p="http://schemas.openxmlformats.org/presentationml/2006/main">
  <p:tag name="TABLE_ENDDRAG_ORIGIN_RECT" val="889*348"/>
  <p:tag name="TABLE_ENDDRAG_RECT" val="48*166*889*348"/>
</p:tagLst>
</file>

<file path=ppt/tags/tag9.xml><?xml version="1.0" encoding="utf-8"?>
<p:tagLst xmlns:p="http://schemas.openxmlformats.org/presentationml/2006/main">
  <p:tag name="TABLE_ENDDRAG_ORIGIN_RECT" val="864*425"/>
  <p:tag name="TABLE_ENDDRAG_RECT" val="48*92*864*425"/>
</p:tagLst>
</file>

<file path=ppt/theme/theme1.xml><?xml version="1.0" encoding="utf-8"?>
<a:theme xmlns:a="http://schemas.openxmlformats.org/drawingml/2006/main" name="1_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13366</Words>
  <Application>WPS Presentation</Application>
  <PresentationFormat>宽屏</PresentationFormat>
  <Paragraphs>86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0" baseType="lpstr">
      <vt:lpstr>Arial</vt:lpstr>
      <vt:lpstr>SimSun</vt:lpstr>
      <vt:lpstr>Wingdings</vt:lpstr>
      <vt:lpstr>Verdana</vt:lpstr>
      <vt:lpstr>Microsoft YaHei</vt:lpstr>
      <vt:lpstr>Arial Unicode MS</vt:lpstr>
      <vt:lpstr>Arial Nova</vt:lpstr>
      <vt:lpstr>Arial Nova Cond</vt:lpstr>
      <vt:lpstr>Gill Sans Nova Cond</vt:lpstr>
      <vt:lpstr>Gill Sans Nova Cond Lt</vt:lpstr>
      <vt:lpstr>Microsoft Yi Baiti</vt:lpstr>
      <vt:lpstr>Gabriola</vt:lpstr>
      <vt:lpstr>1_Blue Waves</vt:lpstr>
      <vt:lpstr>Ленинград. Блокада. Подвиг</vt:lpstr>
      <vt:lpstr>Оборона Ленинграда // Великая Отечественная война / авт.-сост. О.А. Ржешевский, Ю.А. Никифоров. - Москва, 2015. - С. 139 - 146</vt:lpstr>
      <vt:lpstr>Ленинград // Города-герои. Героизм и мужество, 1941-1945. - Москва, [2015]. -  С. 6 - 9.</vt:lpstr>
      <vt:lpstr>PowerPoint 演示文稿</vt:lpstr>
      <vt:lpstr>PowerPoint 演示文稿</vt:lpstr>
      <vt:lpstr>Монумент «Мать-Родина» на Пискарёвском кладбище. Пискарёвское мемориа́льное кла́дбище расположено на севере Санкт-Петербурга, одно из мест массовых захоронений жертв блокады Ленинграда и воинов Ленинградского фронта. На кладбище воздвигнут мемориал павшим.       На гранитной стене, расположенной позади монумента, высечены строки Ольги Берггольц: Здесь лежат ленинградцы. Здесь горожане — мужчины, женщины, дети. Рядом с ними солдаты-красноармейцы. Всею жизнью своею Они защищали тебя, Ленинград, Колыбель революции. Их имён благородных мы здесь перечислить не сможем, Так их много под вечной охраной гранита. Но знай, внимающий этим камням: Никто не забыт и ничто не забыто.</vt:lpstr>
      <vt:lpstr>Адамович А. Блокадная книга / Алесь Адамович, Даниил Гранин. - Санкт-Петербург : Азбука : Азбука-Аттикус, 2021. - 672 с.+вкл. (16с.). - Русская литература. Большие книги.</vt:lpstr>
      <vt:lpstr>Алексеев С.П. Подвиг Ленинграда. 1941-1944 : рассказы для детей / Сергей Алексеев ; художник А. Лурье. - Москва : Детская литература, 2018. - 81, [7] с.. - (Великие битвы Великой Отечественной)</vt:lpstr>
      <vt:lpstr>Ардаматский В. И. Ленинградская зима : советская контрразведка в блокадном Ленинграде / Василий Ардаматский. - Москва : Яуза : Эксмо, 2022. - 412, [4] с. </vt:lpstr>
      <vt:lpstr>Байков В. А. Память блокадного подростка / Байков В.А.. - Ленинград : Лениздат, 1989. - 133 с.</vt:lpstr>
      <vt:lpstr>Белозеров Б. П. Ленинград сражающийся, 1941-1942 / Борис Белозеров. - Москва : Эксмо : Яуза, 2022. - 860, [4] с.. - (Блокада Ленинграда. Воспоминания) Белозеров Б. П. Ленинград сражающийся, 1943-1944 / Борис Белозеров. - Москва : Эксмо : Яуза, 2023. - 573, [3] с.. - (Блокада Ленинграда. Воспоминания)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Библиотека</cp:lastModifiedBy>
  <cp:revision>4</cp:revision>
  <dcterms:created xsi:type="dcterms:W3CDTF">2025-07-23T00:59:00Z</dcterms:created>
  <dcterms:modified xsi:type="dcterms:W3CDTF">2026-01-23T15:45:41Z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1049-12.2.0.23196</vt:lpwstr>
  </property>
  <property fmtid="{D5CDD505-2E9C-101B-9397-08002B2CF9AE}" pid="3" name="ICV">
    <vt:lpwstr>BEF125D85A4D47899643E3338EC2A522_11</vt:lpwstr>
  </property>
</Properties>
</file>